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07" r:id="rId6"/>
    <p:sldId id="260" r:id="rId7"/>
    <p:sldId id="308" r:id="rId8"/>
    <p:sldId id="261" r:id="rId9"/>
    <p:sldId id="313" r:id="rId10"/>
    <p:sldId id="262" r:id="rId11"/>
    <p:sldId id="314" r:id="rId12"/>
    <p:sldId id="315" r:id="rId13"/>
    <p:sldId id="316" r:id="rId14"/>
    <p:sldId id="263" r:id="rId15"/>
    <p:sldId id="264" r:id="rId16"/>
    <p:sldId id="265" r:id="rId17"/>
    <p:sldId id="266" r:id="rId18"/>
    <p:sldId id="309" r:id="rId19"/>
    <p:sldId id="267" r:id="rId20"/>
    <p:sldId id="268" r:id="rId21"/>
    <p:sldId id="269" r:id="rId22"/>
    <p:sldId id="310" r:id="rId23"/>
    <p:sldId id="356" r:id="rId24"/>
    <p:sldId id="317" r:id="rId25"/>
    <p:sldId id="318" r:id="rId26"/>
    <p:sldId id="270" r:id="rId27"/>
    <p:sldId id="311" r:id="rId28"/>
    <p:sldId id="272" r:id="rId29"/>
    <p:sldId id="273" r:id="rId30"/>
    <p:sldId id="312" r:id="rId31"/>
    <p:sldId id="358" r:id="rId32"/>
    <p:sldId id="359" r:id="rId33"/>
    <p:sldId id="360" r:id="rId34"/>
    <p:sldId id="361"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5F00-8E23-91DA-ACE4-11A0558D81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F66504-5C9D-6E52-0878-0979D17C58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2ED6B5-E485-EF90-AABC-094D51FEE7D7}"/>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8751741D-FA2F-0FEB-6BEE-53D71E59AB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0AA728-82CC-674D-E217-D8B9EA4A0233}"/>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69325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4F2D-6D6D-03BF-5D9A-861B0ED188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A83852-0CA1-9BEE-2EDA-D3F6807321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BABB88-F37C-CD14-DF72-EBB82DEBE1E5}"/>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0508DF77-26F6-9F66-0176-00A1239F22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5A0B64-07B9-B3ED-C3A8-A817417C373A}"/>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165959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E9C5D-77AC-57A4-C75C-3004FFF16B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5AF73C-417B-9448-19C7-3AD9C8461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DDB793-5296-4647-40A3-4FE3CA0CFB8F}"/>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5BD564E9-61C6-8EA6-9875-2E8AE3BAB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48A78C-322F-7F04-8BEF-7512CB9CA5EC}"/>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63565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A05A-0187-CB05-2C0D-0A90EFECEF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72DDB9-AEB0-50C1-96E8-4C3E195C8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14BB-C3A7-0499-2A5C-8F0FED5B55C1}"/>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AD36B0D9-CD52-635D-9823-D957A93DE4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84832-F04D-1B59-8A1B-7122E1B039BD}"/>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64261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D799-955A-ADCB-5829-8D7D9ABF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52ED30-3CC9-D257-E1A5-884E574452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8A4DF-0EBA-11B6-7D3C-D57460583DCA}"/>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173DA691-8973-8358-4DC9-586B3F4B66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23D261-D4C2-ED48-062E-7ED6750EAB17}"/>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194346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16F9-4E6A-56F7-82A8-E401E289A2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035DE2-F519-87F8-90A2-D80F567C31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D5DEC8-74BF-F90F-0830-567C7208FD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A13BE7-DC9E-AAD8-C25A-82539A4EA33F}"/>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6" name="Footer Placeholder 5">
            <a:extLst>
              <a:ext uri="{FF2B5EF4-FFF2-40B4-BE49-F238E27FC236}">
                <a16:creationId xmlns:a16="http://schemas.microsoft.com/office/drawing/2014/main" id="{D5143D9F-BD6F-74B5-FA29-F64F0DC600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9D6926-0D76-46A8-682A-37FA978360A9}"/>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92552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A8EE-C652-D072-8B82-D84F78D7C2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2B86C5-87FC-ABF5-0151-AE44CB6496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BB654F-E298-A2A0-D182-8FBA58A159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2C7777-7C3B-6164-601A-C7B0654334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FBA4F-199D-9997-661B-BE8B286EEF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E5FEA7-F796-1CDC-47FE-E7082DA70DE8}"/>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8" name="Footer Placeholder 7">
            <a:extLst>
              <a:ext uri="{FF2B5EF4-FFF2-40B4-BE49-F238E27FC236}">
                <a16:creationId xmlns:a16="http://schemas.microsoft.com/office/drawing/2014/main" id="{9FAA18DC-7594-AD0A-A89C-7A399F4B70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DF0103-103A-B01D-2D7A-DA117C50AE9D}"/>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1219182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EC21-0964-3127-9597-E796E2EFF1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75D3C9-1CA8-E972-BD15-FC94D4FE3B20}"/>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4" name="Footer Placeholder 3">
            <a:extLst>
              <a:ext uri="{FF2B5EF4-FFF2-40B4-BE49-F238E27FC236}">
                <a16:creationId xmlns:a16="http://schemas.microsoft.com/office/drawing/2014/main" id="{707D85D6-20B9-B385-716F-26D5D1AB88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502455-FE64-3EF4-DD35-723908F6166B}"/>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263178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CC282-44A3-C797-69D7-E966030DE180}"/>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3" name="Footer Placeholder 2">
            <a:extLst>
              <a:ext uri="{FF2B5EF4-FFF2-40B4-BE49-F238E27FC236}">
                <a16:creationId xmlns:a16="http://schemas.microsoft.com/office/drawing/2014/main" id="{A6E26094-FA7C-1E50-58A8-E15D05DE987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E2A75D-64F7-1711-D26F-36AE0BE32A8B}"/>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2007858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B624-4A56-3A49-1752-073014DCF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A42668-C760-F9A8-043C-BB3BEBCDDA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0AC6AF-79D1-9375-3F5C-7524777B2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FFDCC-453F-70E3-F30A-1F36A6832B67}"/>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6" name="Footer Placeholder 5">
            <a:extLst>
              <a:ext uri="{FF2B5EF4-FFF2-40B4-BE49-F238E27FC236}">
                <a16:creationId xmlns:a16="http://schemas.microsoft.com/office/drawing/2014/main" id="{D1C7769A-6169-7438-B92D-8CA6317F8C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A9C41F-5F9B-5CD0-3783-F5B010350931}"/>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293744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A73B-FA16-6DE5-187C-8B4E7D321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0EDFC7-F2FC-9193-4C04-DD50419CB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DF93612-F3D3-FB43-4AA7-ED933984D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07B0A7-42CE-5E0C-BFC3-EC6D0EBD5425}"/>
              </a:ext>
            </a:extLst>
          </p:cNvPr>
          <p:cNvSpPr>
            <a:spLocks noGrp="1"/>
          </p:cNvSpPr>
          <p:nvPr>
            <p:ph type="dt" sz="half" idx="10"/>
          </p:nvPr>
        </p:nvSpPr>
        <p:spPr/>
        <p:txBody>
          <a:bodyPr/>
          <a:lstStyle/>
          <a:p>
            <a:fld id="{4768277B-386C-4FE4-9BB9-BF0DAA85EB7A}" type="datetimeFigureOut">
              <a:rPr lang="en-IN" smtClean="0"/>
              <a:t>19-03-2024</a:t>
            </a:fld>
            <a:endParaRPr lang="en-IN"/>
          </a:p>
        </p:txBody>
      </p:sp>
      <p:sp>
        <p:nvSpPr>
          <p:cNvPr id="6" name="Footer Placeholder 5">
            <a:extLst>
              <a:ext uri="{FF2B5EF4-FFF2-40B4-BE49-F238E27FC236}">
                <a16:creationId xmlns:a16="http://schemas.microsoft.com/office/drawing/2014/main" id="{0AA55FA1-8ADE-3913-44C5-409DC65D6D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C63DD4-4B44-CA58-639D-BBC7E6E8B2F5}"/>
              </a:ext>
            </a:extLst>
          </p:cNvPr>
          <p:cNvSpPr>
            <a:spLocks noGrp="1"/>
          </p:cNvSpPr>
          <p:nvPr>
            <p:ph type="sldNum" sz="quarter" idx="12"/>
          </p:nvPr>
        </p:nvSpPr>
        <p:spPr/>
        <p:txBody>
          <a:bodyPr/>
          <a:lstStyle/>
          <a:p>
            <a:fld id="{96685A3D-63F3-4D28-AD9A-313941FA21E1}" type="slidenum">
              <a:rPr lang="en-IN" smtClean="0"/>
              <a:t>‹#›</a:t>
            </a:fld>
            <a:endParaRPr lang="en-IN"/>
          </a:p>
        </p:txBody>
      </p:sp>
    </p:spTree>
    <p:extLst>
      <p:ext uri="{BB962C8B-B14F-4D97-AF65-F5344CB8AC3E}">
        <p14:creationId xmlns:p14="http://schemas.microsoft.com/office/powerpoint/2010/main" val="2201502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486AF-40B1-697C-2142-264DD97AB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E60D8D-F889-32CB-0233-D065D076E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FFF0AC-CA51-9A43-C8D8-879BD7ADB2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8277B-386C-4FE4-9BB9-BF0DAA85EB7A}" type="datetimeFigureOut">
              <a:rPr lang="en-IN" smtClean="0"/>
              <a:t>19-03-2024</a:t>
            </a:fld>
            <a:endParaRPr lang="en-IN"/>
          </a:p>
        </p:txBody>
      </p:sp>
      <p:sp>
        <p:nvSpPr>
          <p:cNvPr id="5" name="Footer Placeholder 4">
            <a:extLst>
              <a:ext uri="{FF2B5EF4-FFF2-40B4-BE49-F238E27FC236}">
                <a16:creationId xmlns:a16="http://schemas.microsoft.com/office/drawing/2014/main" id="{678971FA-BB3C-E605-EF2E-F3AF900206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E7906C-D27E-2749-33AD-4FACA7314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685A3D-63F3-4D28-AD9A-313941FA21E1}" type="slidenum">
              <a:rPr lang="en-IN" smtClean="0"/>
              <a:t>‹#›</a:t>
            </a:fld>
            <a:endParaRPr lang="en-IN"/>
          </a:p>
        </p:txBody>
      </p:sp>
    </p:spTree>
    <p:extLst>
      <p:ext uri="{BB962C8B-B14F-4D97-AF65-F5344CB8AC3E}">
        <p14:creationId xmlns:p14="http://schemas.microsoft.com/office/powerpoint/2010/main" val="2731084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B6E3-E3C9-4929-21E9-01D334F7D484}"/>
              </a:ext>
            </a:extLst>
          </p:cNvPr>
          <p:cNvSpPr>
            <a:spLocks noGrp="1"/>
          </p:cNvSpPr>
          <p:nvPr>
            <p:ph type="ctrTitle"/>
          </p:nvPr>
        </p:nvSpPr>
        <p:spPr>
          <a:xfrm>
            <a:off x="1524000" y="1288300"/>
            <a:ext cx="9319146" cy="949934"/>
          </a:xfrm>
        </p:spPr>
        <p:style>
          <a:lnRef idx="2">
            <a:schemeClr val="accent2">
              <a:shade val="15000"/>
            </a:schemeClr>
          </a:lnRef>
          <a:fillRef idx="1">
            <a:schemeClr val="accent2"/>
          </a:fillRef>
          <a:effectRef idx="0">
            <a:schemeClr val="accent2"/>
          </a:effectRef>
          <a:fontRef idx="minor">
            <a:schemeClr val="lt1"/>
          </a:fontRef>
        </p:style>
        <p:txBody>
          <a:bodyPr/>
          <a:lstStyle/>
          <a:p>
            <a:r>
              <a:rPr lang="en-IN" b="1" dirty="0"/>
              <a:t>Faster fonts</a:t>
            </a:r>
          </a:p>
        </p:txBody>
      </p:sp>
      <p:sp>
        <p:nvSpPr>
          <p:cNvPr id="3" name="Subtitle 2">
            <a:extLst>
              <a:ext uri="{FF2B5EF4-FFF2-40B4-BE49-F238E27FC236}">
                <a16:creationId xmlns:a16="http://schemas.microsoft.com/office/drawing/2014/main" id="{319B4A14-6666-C188-5EA7-E9C6F0711E76}"/>
              </a:ext>
            </a:extLst>
          </p:cNvPr>
          <p:cNvSpPr>
            <a:spLocks noGrp="1"/>
          </p:cNvSpPr>
          <p:nvPr>
            <p:ph type="subTitle" idx="1"/>
          </p:nvPr>
        </p:nvSpPr>
        <p:spPr>
          <a:xfrm>
            <a:off x="1524000" y="3602037"/>
            <a:ext cx="9144000" cy="1570463"/>
          </a:xfrm>
        </p:spPr>
        <p:txBody>
          <a:bodyPr>
            <a:noAutofit/>
          </a:bodyPr>
          <a:lstStyle/>
          <a:p>
            <a:pPr algn="r"/>
            <a:r>
              <a:rPr lang="en-IN" sz="4400" b="1" dirty="0"/>
              <a:t>Unit-4</a:t>
            </a:r>
          </a:p>
          <a:p>
            <a:pPr algn="r"/>
            <a:r>
              <a:rPr lang="en-IN" sz="4400" b="1" dirty="0"/>
              <a:t>Web Performance Optimization</a:t>
            </a:r>
          </a:p>
        </p:txBody>
      </p:sp>
    </p:spTree>
    <p:extLst>
      <p:ext uri="{BB962C8B-B14F-4D97-AF65-F5344CB8AC3E}">
        <p14:creationId xmlns:p14="http://schemas.microsoft.com/office/powerpoint/2010/main" val="263281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0981-9285-4AD6-7601-379826C79D88}"/>
              </a:ext>
            </a:extLst>
          </p:cNvPr>
          <p:cNvSpPr>
            <a:spLocks noGrp="1"/>
          </p:cNvSpPr>
          <p:nvPr>
            <p:ph type="title"/>
          </p:nvPr>
        </p:nvSpPr>
        <p:spPr>
          <a:xfrm>
            <a:off x="730045" y="112098"/>
            <a:ext cx="10891024" cy="1157143"/>
          </a:xfrm>
        </p:spPr>
        <p:txBody>
          <a:bodyPr>
            <a:normAutofit/>
          </a:bodyPr>
          <a:lstStyle/>
          <a:p>
            <a:pPr algn="ctr"/>
            <a:r>
              <a:rPr lang="en-IN" sz="4000" b="1" dirty="0">
                <a:solidFill>
                  <a:srgbClr val="FF0000"/>
                </a:solidFill>
                <a:latin typeface="Algerian" panose="04020705040A02060702" pitchFamily="82" charset="0"/>
              </a:rPr>
              <a:t>BUILDING THE @FONT-FACE CASCADE</a:t>
            </a:r>
          </a:p>
        </p:txBody>
      </p:sp>
      <p:sp>
        <p:nvSpPr>
          <p:cNvPr id="3" name="Content Placeholder 2">
            <a:extLst>
              <a:ext uri="{FF2B5EF4-FFF2-40B4-BE49-F238E27FC236}">
                <a16:creationId xmlns:a16="http://schemas.microsoft.com/office/drawing/2014/main" id="{D2E64D87-C426-497A-3B15-63E29941E52A}"/>
              </a:ext>
            </a:extLst>
          </p:cNvPr>
          <p:cNvSpPr>
            <a:spLocks noGrp="1"/>
          </p:cNvSpPr>
          <p:nvPr>
            <p:ph idx="1"/>
          </p:nvPr>
        </p:nvSpPr>
        <p:spPr>
          <a:xfrm>
            <a:off x="730046" y="1269241"/>
            <a:ext cx="10731910" cy="5254389"/>
          </a:xfrm>
        </p:spPr>
        <p:txBody>
          <a:bodyPr/>
          <a:lstStyle/>
          <a:p>
            <a:pPr marL="0" indent="0" algn="just">
              <a:buNone/>
            </a:pPr>
            <a:r>
              <a:rPr lang="en-US" dirty="0"/>
              <a:t>How you build the @font-face cascade is important. </a:t>
            </a:r>
          </a:p>
          <a:p>
            <a:pPr algn="just"/>
            <a:r>
              <a:rPr lang="en-US" dirty="0"/>
              <a:t>When done right, it hints to the browser which formats are available and provides the optimal format. </a:t>
            </a:r>
          </a:p>
          <a:p>
            <a:pPr algn="just"/>
            <a:r>
              <a:rPr lang="en-US" dirty="0"/>
              <a:t>For modern browsers, you can reap the benefits of highly compressed formats such as </a:t>
            </a:r>
            <a:r>
              <a:rPr lang="en-US" b="1" dirty="0">
                <a:solidFill>
                  <a:srgbClr val="FF0000"/>
                </a:solidFill>
              </a:rPr>
              <a:t>WOFF</a:t>
            </a:r>
            <a:r>
              <a:rPr lang="en-US" dirty="0"/>
              <a:t> and </a:t>
            </a:r>
            <a:r>
              <a:rPr lang="en-US" b="1" dirty="0">
                <a:solidFill>
                  <a:srgbClr val="FF0000"/>
                </a:solidFill>
              </a:rPr>
              <a:t>WOFF2</a:t>
            </a:r>
            <a:r>
              <a:rPr lang="en-US" dirty="0"/>
              <a:t>, and for older browsers, you can safely fall back to less-optimal </a:t>
            </a:r>
            <a:r>
              <a:rPr lang="en-US" b="1" dirty="0">
                <a:solidFill>
                  <a:srgbClr val="FF0000"/>
                </a:solidFill>
              </a:rPr>
              <a:t>EOT</a:t>
            </a:r>
            <a:r>
              <a:rPr lang="en-US" dirty="0"/>
              <a:t> and </a:t>
            </a:r>
            <a:r>
              <a:rPr lang="en-US" b="1" dirty="0">
                <a:solidFill>
                  <a:srgbClr val="FF0000"/>
                </a:solidFill>
              </a:rPr>
              <a:t>TTF</a:t>
            </a:r>
            <a:r>
              <a:rPr lang="en-US" dirty="0"/>
              <a:t> formats.</a:t>
            </a:r>
          </a:p>
          <a:p>
            <a:pPr algn="just"/>
            <a:r>
              <a:rPr lang="en-US" dirty="0"/>
              <a:t>Let’s get started with writing the </a:t>
            </a:r>
            <a:r>
              <a:rPr lang="en-US" b="1" dirty="0">
                <a:solidFill>
                  <a:srgbClr val="FF0000"/>
                </a:solidFill>
              </a:rPr>
              <a:t>@font-face </a:t>
            </a:r>
            <a:r>
              <a:rPr lang="en-US" dirty="0"/>
              <a:t>code by opening styles.css in the CSS folder. The following listing shows the </a:t>
            </a:r>
            <a:r>
              <a:rPr lang="en-US" b="1" dirty="0">
                <a:solidFill>
                  <a:srgbClr val="FF0000"/>
                </a:solidFill>
              </a:rPr>
              <a:t>@font-face </a:t>
            </a:r>
            <a:r>
              <a:rPr lang="en-US" dirty="0"/>
              <a:t>code for the first font you need, which is the regular font weight for Open Sans. </a:t>
            </a:r>
          </a:p>
          <a:p>
            <a:pPr algn="just"/>
            <a:r>
              <a:rPr lang="en-US" dirty="0"/>
              <a:t>You’ll want to place this at the start of </a:t>
            </a:r>
            <a:r>
              <a:rPr lang="en-US" b="1" dirty="0">
                <a:solidFill>
                  <a:srgbClr val="FF0000"/>
                </a:solidFill>
              </a:rPr>
              <a:t>styles.css</a:t>
            </a:r>
            <a:r>
              <a:rPr lang="en-US" dirty="0"/>
              <a:t>.</a:t>
            </a:r>
          </a:p>
          <a:p>
            <a:pPr algn="just"/>
            <a:r>
              <a:rPr lang="en-US" dirty="0"/>
              <a:t>You cand download your fonts through </a:t>
            </a:r>
            <a:r>
              <a:rPr lang="en-US" dirty="0">
                <a:solidFill>
                  <a:srgbClr val="FF0000"/>
                </a:solidFill>
              </a:rPr>
              <a:t>https://www.fontsquirrel.com/</a:t>
            </a:r>
            <a:endParaRPr lang="en-IN" dirty="0">
              <a:solidFill>
                <a:srgbClr val="FF0000"/>
              </a:solidFill>
            </a:endParaRPr>
          </a:p>
        </p:txBody>
      </p:sp>
    </p:spTree>
    <p:extLst>
      <p:ext uri="{BB962C8B-B14F-4D97-AF65-F5344CB8AC3E}">
        <p14:creationId xmlns:p14="http://schemas.microsoft.com/office/powerpoint/2010/main" val="358833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50D32C-02A6-5E23-E873-CF0FC76924F4}"/>
              </a:ext>
            </a:extLst>
          </p:cNvPr>
          <p:cNvPicPr>
            <a:picLocks noGrp="1" noChangeAspect="1"/>
          </p:cNvPicPr>
          <p:nvPr>
            <p:ph idx="1"/>
          </p:nvPr>
        </p:nvPicPr>
        <p:blipFill>
          <a:blip r:embed="rId2"/>
          <a:stretch>
            <a:fillRect/>
          </a:stretch>
        </p:blipFill>
        <p:spPr>
          <a:xfrm>
            <a:off x="75415" y="584462"/>
            <a:ext cx="11519554" cy="5488806"/>
          </a:xfrm>
        </p:spPr>
      </p:pic>
    </p:spTree>
    <p:extLst>
      <p:ext uri="{BB962C8B-B14F-4D97-AF65-F5344CB8AC3E}">
        <p14:creationId xmlns:p14="http://schemas.microsoft.com/office/powerpoint/2010/main" val="298894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451485-A97D-3E0A-26B5-2322E2A16653}"/>
              </a:ext>
            </a:extLst>
          </p:cNvPr>
          <p:cNvPicPr>
            <a:picLocks noGrp="1" noChangeAspect="1"/>
          </p:cNvPicPr>
          <p:nvPr>
            <p:ph idx="1"/>
          </p:nvPr>
        </p:nvPicPr>
        <p:blipFill>
          <a:blip r:embed="rId2"/>
          <a:stretch>
            <a:fillRect/>
          </a:stretch>
        </p:blipFill>
        <p:spPr>
          <a:xfrm>
            <a:off x="1385740" y="1065230"/>
            <a:ext cx="9323109" cy="4662144"/>
          </a:xfrm>
        </p:spPr>
      </p:pic>
    </p:spTree>
    <p:extLst>
      <p:ext uri="{BB962C8B-B14F-4D97-AF65-F5344CB8AC3E}">
        <p14:creationId xmlns:p14="http://schemas.microsoft.com/office/powerpoint/2010/main" val="243758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BE6CA-9AF4-FED1-1D11-53646E126715}"/>
              </a:ext>
            </a:extLst>
          </p:cNvPr>
          <p:cNvPicPr>
            <a:picLocks noGrp="1" noChangeAspect="1"/>
          </p:cNvPicPr>
          <p:nvPr>
            <p:ph idx="1"/>
          </p:nvPr>
        </p:nvPicPr>
        <p:blipFill>
          <a:blip r:embed="rId2"/>
          <a:stretch>
            <a:fillRect/>
          </a:stretch>
        </p:blipFill>
        <p:spPr>
          <a:xfrm>
            <a:off x="933254" y="707010"/>
            <a:ext cx="10388338" cy="5410986"/>
          </a:xfrm>
        </p:spPr>
      </p:pic>
    </p:spTree>
    <p:extLst>
      <p:ext uri="{BB962C8B-B14F-4D97-AF65-F5344CB8AC3E}">
        <p14:creationId xmlns:p14="http://schemas.microsoft.com/office/powerpoint/2010/main" val="626856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B5B346-0A0E-D009-32E3-CE9C83097C5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71675" y="641445"/>
            <a:ext cx="10806091" cy="5534167"/>
          </a:xfrm>
        </p:spPr>
      </p:pic>
    </p:spTree>
    <p:extLst>
      <p:ext uri="{BB962C8B-B14F-4D97-AF65-F5344CB8AC3E}">
        <p14:creationId xmlns:p14="http://schemas.microsoft.com/office/powerpoint/2010/main" val="406632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2C737A9-26C2-7929-4D5E-11BDFCD1BD0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2860" y="629266"/>
            <a:ext cx="10802203" cy="5471283"/>
          </a:xfrm>
        </p:spPr>
      </p:pic>
    </p:spTree>
    <p:extLst>
      <p:ext uri="{BB962C8B-B14F-4D97-AF65-F5344CB8AC3E}">
        <p14:creationId xmlns:p14="http://schemas.microsoft.com/office/powerpoint/2010/main" val="10930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FA2237-A430-DA92-1104-39010E4B23C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48269" y="443551"/>
            <a:ext cx="10870442" cy="5868539"/>
          </a:xfrm>
        </p:spPr>
      </p:pic>
    </p:spTree>
    <p:extLst>
      <p:ext uri="{BB962C8B-B14F-4D97-AF65-F5344CB8AC3E}">
        <p14:creationId xmlns:p14="http://schemas.microsoft.com/office/powerpoint/2010/main" val="2432383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8838-843A-7E50-61B7-86799172B799}"/>
              </a:ext>
            </a:extLst>
          </p:cNvPr>
          <p:cNvSpPr>
            <a:spLocks noGrp="1"/>
          </p:cNvSpPr>
          <p:nvPr>
            <p:ph type="title"/>
          </p:nvPr>
        </p:nvSpPr>
        <p:spPr>
          <a:xfrm>
            <a:off x="838200" y="197977"/>
            <a:ext cx="10515600" cy="1084912"/>
          </a:xfrm>
        </p:spPr>
        <p:txBody>
          <a:bodyPr>
            <a:normAutofit/>
          </a:bodyPr>
          <a:lstStyle/>
          <a:p>
            <a:pPr algn="ctr"/>
            <a:r>
              <a:rPr lang="en-US" sz="4000" b="1" dirty="0">
                <a:solidFill>
                  <a:srgbClr val="FF0000"/>
                </a:solidFill>
                <a:latin typeface="Algerian" panose="04020705040A02060702" pitchFamily="82" charset="0"/>
              </a:rPr>
              <a:t>Compressing EOT and TTF font formats</a:t>
            </a:r>
            <a:endParaRPr lang="en-IN" sz="4000" b="1"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9C6BCD11-D096-D36E-B49E-1EDD34AC8A59}"/>
              </a:ext>
            </a:extLst>
          </p:cNvPr>
          <p:cNvSpPr>
            <a:spLocks noGrp="1"/>
          </p:cNvSpPr>
          <p:nvPr>
            <p:ph idx="1"/>
          </p:nvPr>
        </p:nvSpPr>
        <p:spPr>
          <a:xfrm>
            <a:off x="757451" y="1282889"/>
            <a:ext cx="10693021" cy="5090615"/>
          </a:xfrm>
        </p:spPr>
        <p:txBody>
          <a:bodyPr/>
          <a:lstStyle/>
          <a:p>
            <a:pPr marL="0" indent="0" algn="just">
              <a:buNone/>
            </a:pPr>
            <a:r>
              <a:rPr lang="en-US" dirty="0"/>
              <a:t>Compressing </a:t>
            </a:r>
            <a:r>
              <a:rPr lang="en-US" b="1" dirty="0">
                <a:solidFill>
                  <a:srgbClr val="FF0000"/>
                </a:solidFill>
              </a:rPr>
              <a:t>EOT </a:t>
            </a:r>
            <a:r>
              <a:rPr lang="en-US" b="1" dirty="0"/>
              <a:t>(Embedded OpenType) </a:t>
            </a:r>
            <a:r>
              <a:rPr lang="en-US" dirty="0"/>
              <a:t>and</a:t>
            </a:r>
            <a:r>
              <a:rPr lang="en-US" dirty="0">
                <a:solidFill>
                  <a:srgbClr val="FF0000"/>
                </a:solidFill>
              </a:rPr>
              <a:t> </a:t>
            </a:r>
            <a:r>
              <a:rPr lang="en-US" b="1" dirty="0">
                <a:solidFill>
                  <a:srgbClr val="FF0000"/>
                </a:solidFill>
              </a:rPr>
              <a:t>TTF </a:t>
            </a:r>
            <a:r>
              <a:rPr lang="en-US" b="1" dirty="0"/>
              <a:t>(TrueType Font) </a:t>
            </a:r>
            <a:r>
              <a:rPr lang="en-US" dirty="0"/>
              <a:t>formats is a common practice in web development to optimize performance. By reducing the file size of fonts, you can improve loading times and overall site performance. </a:t>
            </a:r>
          </a:p>
          <a:p>
            <a:pPr marL="0" indent="0" algn="just">
              <a:buNone/>
            </a:pPr>
            <a:r>
              <a:rPr lang="en-US" dirty="0"/>
              <a:t>Here are some techniques for compressing EOT and TTF font formats:</a:t>
            </a:r>
          </a:p>
          <a:p>
            <a:pPr algn="just"/>
            <a:r>
              <a:rPr lang="en-US" b="1" dirty="0"/>
              <a:t>Font Subset</a:t>
            </a:r>
            <a:r>
              <a:rPr lang="en-US" dirty="0"/>
              <a:t>: Often, web developers only need a subset of characters from a font. By generating a subset containing only the characters necessary for your website, you can significantly reduce the file size. There are online tools and libraries available that can help you generate subsets of fonts.</a:t>
            </a:r>
          </a:p>
        </p:txBody>
      </p:sp>
    </p:spTree>
    <p:extLst>
      <p:ext uri="{BB962C8B-B14F-4D97-AF65-F5344CB8AC3E}">
        <p14:creationId xmlns:p14="http://schemas.microsoft.com/office/powerpoint/2010/main" val="3984122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CD62A-1051-C2A2-0D00-0531899BF9A3}"/>
              </a:ext>
            </a:extLst>
          </p:cNvPr>
          <p:cNvSpPr>
            <a:spLocks noGrp="1"/>
          </p:cNvSpPr>
          <p:nvPr>
            <p:ph idx="1"/>
          </p:nvPr>
        </p:nvSpPr>
        <p:spPr>
          <a:xfrm>
            <a:off x="565245" y="361666"/>
            <a:ext cx="11061510" cy="6346209"/>
          </a:xfrm>
        </p:spPr>
        <p:txBody>
          <a:bodyPr>
            <a:normAutofit fontScale="92500" lnSpcReduction="10000"/>
          </a:bodyPr>
          <a:lstStyle/>
          <a:p>
            <a:pPr marL="228600" marR="0" lvl="0" indent="-228600" algn="just"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3000" b="1" dirty="0"/>
              <a:t>FontForge: </a:t>
            </a:r>
            <a:r>
              <a:rPr lang="en-US" sz="3000" dirty="0"/>
              <a:t>FontForge is a free and open-source font editor that allows you to edit, create, and convert font files. You can use FontForge to optimize and compress font files by removing unnecessary glyphs, adjusting font metrics, and optimizing font outlines.</a:t>
            </a:r>
          </a:p>
          <a:p>
            <a:pPr algn="just">
              <a:lnSpc>
                <a:spcPct val="110000"/>
              </a:lnSpc>
              <a:spcBef>
                <a:spcPts val="600"/>
              </a:spcBef>
            </a:pPr>
            <a:r>
              <a:rPr lang="en-US" sz="3000" b="1" dirty="0"/>
              <a:t>Compression Tools: </a:t>
            </a:r>
            <a:r>
              <a:rPr lang="en-US" sz="3000" dirty="0"/>
              <a:t>Utilize compression tools like </a:t>
            </a:r>
            <a:r>
              <a:rPr lang="en-US" sz="3000" dirty="0" err="1"/>
              <a:t>Zopfli</a:t>
            </a:r>
            <a:r>
              <a:rPr lang="en-US" sz="3000" dirty="0"/>
              <a:t>, </a:t>
            </a:r>
            <a:r>
              <a:rPr lang="en-US" sz="3000" dirty="0" err="1"/>
              <a:t>Brotli</a:t>
            </a:r>
            <a:r>
              <a:rPr lang="en-US" sz="3000" dirty="0"/>
              <a:t>, or </a:t>
            </a:r>
            <a:r>
              <a:rPr lang="en-US" sz="3000" dirty="0" err="1"/>
              <a:t>Gzip</a:t>
            </a:r>
            <a:r>
              <a:rPr lang="en-US" sz="3000" dirty="0"/>
              <a:t> to compress font files. These tools can further reduce the file size of EOT and TTF font files without losing quality. When serving font files from your web server, make sure that compression is enabled to deliver compressed font files to clients.</a:t>
            </a:r>
          </a:p>
          <a:p>
            <a:pPr algn="just">
              <a:lnSpc>
                <a:spcPct val="110000"/>
              </a:lnSpc>
              <a:spcBef>
                <a:spcPts val="600"/>
              </a:spcBef>
            </a:pPr>
            <a:r>
              <a:rPr lang="en-US" sz="3000" b="1" dirty="0"/>
              <a:t>Font Format Conversion: </a:t>
            </a:r>
            <a:r>
              <a:rPr lang="en-US" sz="3000" dirty="0"/>
              <a:t>Convert fonts to more efficient formats like WOFF (Web Open Font Format) and WOFF2. WOFF and WOFF2 are compressed font formats specifically designed for web use, offering better compression and improved loading times compared to EOT and TTF formats.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Tree>
    <p:extLst>
      <p:ext uri="{BB962C8B-B14F-4D97-AF65-F5344CB8AC3E}">
        <p14:creationId xmlns:p14="http://schemas.microsoft.com/office/powerpoint/2010/main" val="358679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9557D-BB10-70EB-7FF4-2CABB345E2D4}"/>
              </a:ext>
            </a:extLst>
          </p:cNvPr>
          <p:cNvSpPr>
            <a:spLocks noGrp="1"/>
          </p:cNvSpPr>
          <p:nvPr>
            <p:ph idx="1"/>
          </p:nvPr>
        </p:nvSpPr>
        <p:spPr>
          <a:xfrm>
            <a:off x="725606" y="504966"/>
            <a:ext cx="10740788" cy="5910801"/>
          </a:xfrm>
        </p:spPr>
        <p:txBody>
          <a:bodyPr>
            <a:normAutofit/>
          </a:bodyPr>
          <a:lstStyle/>
          <a:p>
            <a:pPr algn="just"/>
            <a:r>
              <a:rPr lang="en-US" b="1" dirty="0"/>
              <a:t>Minification</a:t>
            </a:r>
            <a:r>
              <a:rPr lang="en-US" dirty="0"/>
              <a:t>: Minify CSS files that reference fonts to remove unnecessary whitespace, comments, and line breaks. This can reduce the overall size of your CSS files and improve loading times.</a:t>
            </a:r>
          </a:p>
          <a:p>
            <a:pPr algn="just"/>
            <a:r>
              <a:rPr lang="en-US" b="1" dirty="0"/>
              <a:t>CDN Hosting</a:t>
            </a:r>
            <a:r>
              <a:rPr lang="en-US" dirty="0"/>
              <a:t>: Host your font files on a Content Delivery Network (CDN) that supports compression and efficient delivery of static assets. CDNs can help distribute font files to users globally and </a:t>
            </a:r>
            <a:r>
              <a:rPr lang="en-US" dirty="0">
                <a:solidFill>
                  <a:srgbClr val="FF0000"/>
                </a:solidFill>
              </a:rPr>
              <a:t>deliver them quickly by caching files closer to the end-users.</a:t>
            </a:r>
          </a:p>
          <a:p>
            <a:pPr algn="just"/>
            <a:r>
              <a:rPr lang="en-US" b="1" dirty="0"/>
              <a:t>Optimize Loading</a:t>
            </a:r>
            <a:r>
              <a:rPr lang="en-US" dirty="0"/>
              <a:t>: Use asynchronous loading techniques for fonts to prevent blocking the rendering of your web pages. You can load fonts asynchronously using JavaScript or by utilizing the font-display CSS property to control font loading behavior.</a:t>
            </a:r>
            <a:endParaRPr lang="en-IN" dirty="0"/>
          </a:p>
        </p:txBody>
      </p:sp>
    </p:spTree>
    <p:extLst>
      <p:ext uri="{BB962C8B-B14F-4D97-AF65-F5344CB8AC3E}">
        <p14:creationId xmlns:p14="http://schemas.microsoft.com/office/powerpoint/2010/main" val="394467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DFB1-DAC6-855C-BA7F-04252924F751}"/>
              </a:ext>
            </a:extLst>
          </p:cNvPr>
          <p:cNvSpPr>
            <a:spLocks noGrp="1"/>
          </p:cNvSpPr>
          <p:nvPr>
            <p:ph type="title"/>
          </p:nvPr>
        </p:nvSpPr>
        <p:spPr/>
        <p:txBody>
          <a:bodyPr/>
          <a:lstStyle/>
          <a:p>
            <a:pPr algn="ctr"/>
            <a:r>
              <a:rPr kumimoji="0" lang="en-US" sz="4000" b="1" i="0" u="none" strike="noStrike" kern="1200" cap="none" spc="0" normalizeH="0" baseline="0" noProof="0" dirty="0">
                <a:ln>
                  <a:noFill/>
                </a:ln>
                <a:solidFill>
                  <a:srgbClr val="FF0000"/>
                </a:solidFill>
                <a:effectLst/>
                <a:uLnTx/>
                <a:uFillTx/>
                <a:latin typeface="Algerian" panose="04020705040A02060702" pitchFamily="82" charset="0"/>
                <a:ea typeface="+mn-ea"/>
                <a:cs typeface="+mn-cs"/>
              </a:rPr>
              <a:t>This chapter covers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7513F8A1-1E50-AD8A-DF47-024744687E2D}"/>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pPr marL="514350" indent="-514350">
              <a:buAutoNum type="arabicPeriod"/>
            </a:pPr>
            <a:r>
              <a:rPr lang="en-US" b="1" dirty="0"/>
              <a:t>Limiting the number of fonts through selection </a:t>
            </a:r>
          </a:p>
          <a:p>
            <a:pPr marL="514350" indent="-514350">
              <a:buAutoNum type="arabicPeriod"/>
            </a:pPr>
            <a:r>
              <a:rPr lang="en-US" b="1" dirty="0"/>
              <a:t>Rolling your own @font-face cascade </a:t>
            </a:r>
          </a:p>
          <a:p>
            <a:pPr marL="514350" indent="-514350" algn="just">
              <a:buFont typeface="+mj-lt"/>
              <a:buAutoNum type="arabicPeriod"/>
            </a:pPr>
            <a:r>
              <a:rPr lang="en-US" b="1" dirty="0"/>
              <a:t>Understanding the benefits of server compression for older font formats </a:t>
            </a:r>
          </a:p>
          <a:p>
            <a:pPr marL="514350" indent="-514350" algn="just">
              <a:buFont typeface="+mj-lt"/>
              <a:buAutoNum type="arabicPeriod"/>
            </a:pPr>
            <a:r>
              <a:rPr lang="en-US" b="1" dirty="0"/>
              <a:t>Limiting the size of fonts by subsetting </a:t>
            </a:r>
          </a:p>
          <a:p>
            <a:pPr marL="514350" indent="-514350" algn="just">
              <a:buFont typeface="+mj-lt"/>
              <a:buAutoNum type="arabicPeriod"/>
            </a:pPr>
            <a:r>
              <a:rPr lang="en-US" b="1" dirty="0"/>
              <a:t>Using the </a:t>
            </a:r>
            <a:r>
              <a:rPr lang="en-US" b="1" dirty="0" err="1"/>
              <a:t>unicode</a:t>
            </a:r>
            <a:r>
              <a:rPr lang="en-US" b="1" dirty="0"/>
              <a:t>-range CSS property to serve font subsets </a:t>
            </a:r>
          </a:p>
          <a:p>
            <a:pPr marL="514350" indent="-514350" algn="just">
              <a:buFont typeface="+mj-lt"/>
              <a:buAutoNum type="arabicPeriod"/>
            </a:pPr>
            <a:r>
              <a:rPr lang="en-US" b="1" dirty="0"/>
              <a:t> Managing the loading of fonts through JavaScript APIs</a:t>
            </a:r>
            <a:endParaRPr lang="en-IN" b="1" dirty="0"/>
          </a:p>
        </p:txBody>
      </p:sp>
    </p:spTree>
    <p:extLst>
      <p:ext uri="{BB962C8B-B14F-4D97-AF65-F5344CB8AC3E}">
        <p14:creationId xmlns:p14="http://schemas.microsoft.com/office/powerpoint/2010/main" val="615296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DC485-27EB-52A1-02BA-5C720343886C}"/>
              </a:ext>
            </a:extLst>
          </p:cNvPr>
          <p:cNvSpPr>
            <a:spLocks noGrp="1"/>
          </p:cNvSpPr>
          <p:nvPr>
            <p:ph idx="1"/>
          </p:nvPr>
        </p:nvSpPr>
        <p:spPr>
          <a:xfrm>
            <a:off x="607325" y="655093"/>
            <a:ext cx="10931857" cy="5684291"/>
          </a:xfrm>
        </p:spPr>
        <p:txBody>
          <a:bodyPr/>
          <a:lstStyle/>
          <a:p>
            <a:pPr marL="0" indent="0" algn="just">
              <a:buNone/>
            </a:pPr>
            <a:r>
              <a:rPr lang="en-US" dirty="0"/>
              <a:t>You may recall that your </a:t>
            </a:r>
            <a:r>
              <a:rPr lang="en-US" b="1" dirty="0"/>
              <a:t>@font-face </a:t>
            </a:r>
            <a:r>
              <a:rPr lang="en-US" dirty="0"/>
              <a:t>cascade starts off fine with high-performing for mats such as </a:t>
            </a:r>
            <a:r>
              <a:rPr lang="en-US" b="1" dirty="0">
                <a:solidFill>
                  <a:srgbClr val="FF0000"/>
                </a:solidFill>
              </a:rPr>
              <a:t>WOFF2</a:t>
            </a:r>
            <a:r>
              <a:rPr lang="en-US" dirty="0"/>
              <a:t> and </a:t>
            </a:r>
            <a:r>
              <a:rPr lang="en-US" b="1" dirty="0">
                <a:solidFill>
                  <a:srgbClr val="FF0000"/>
                </a:solidFill>
              </a:rPr>
              <a:t>WOFF</a:t>
            </a:r>
            <a:r>
              <a:rPr lang="en-US" dirty="0"/>
              <a:t>. But the two formats after that, although well-supported, are less optimal. The reason behind this is that the </a:t>
            </a:r>
            <a:r>
              <a:rPr lang="en-US" b="1" dirty="0">
                <a:solidFill>
                  <a:srgbClr val="FF0000"/>
                </a:solidFill>
              </a:rPr>
              <a:t>WOFF2</a:t>
            </a:r>
            <a:r>
              <a:rPr lang="en-US" dirty="0"/>
              <a:t> and </a:t>
            </a:r>
            <a:r>
              <a:rPr lang="en-US" b="1" dirty="0">
                <a:solidFill>
                  <a:srgbClr val="FF0000"/>
                </a:solidFill>
              </a:rPr>
              <a:t>WOFF</a:t>
            </a:r>
            <a:r>
              <a:rPr lang="en-US" dirty="0"/>
              <a:t> formats are </a:t>
            </a:r>
            <a:r>
              <a:rPr lang="en-US" dirty="0">
                <a:solidFill>
                  <a:srgbClr val="FF0000"/>
                </a:solidFill>
              </a:rPr>
              <a:t>internally compressed</a:t>
            </a:r>
            <a:r>
              <a:rPr lang="en-US" dirty="0"/>
              <a:t>. A compression algorithm is intrinsic to those formats, and server               compression isn’t necessary.</a:t>
            </a:r>
          </a:p>
          <a:p>
            <a:pPr marL="0" indent="0" algn="just">
              <a:buNone/>
            </a:pPr>
            <a:r>
              <a:rPr lang="en-US" b="1" dirty="0"/>
              <a:t>TTF</a:t>
            </a:r>
            <a:r>
              <a:rPr lang="en-US" dirty="0"/>
              <a:t> and </a:t>
            </a:r>
            <a:r>
              <a:rPr lang="en-US" b="1" dirty="0"/>
              <a:t>EOT</a:t>
            </a:r>
            <a:r>
              <a:rPr lang="en-US" dirty="0"/>
              <a:t> font formats aren’t compressed, so they’re great candidates for server compression. Server compression can carry overhead for binary file types, but the process is worth it to speed the delivery of these less-optimized formats. For instance, Apache web servers need to use </a:t>
            </a:r>
            <a:r>
              <a:rPr lang="en-US" b="1" i="1" dirty="0" err="1">
                <a:solidFill>
                  <a:srgbClr val="FF0000"/>
                </a:solidFill>
              </a:rPr>
              <a:t>mod_deflate</a:t>
            </a:r>
            <a:r>
              <a:rPr lang="en-US" b="1" i="1" dirty="0">
                <a:solidFill>
                  <a:srgbClr val="FF0000"/>
                </a:solidFill>
              </a:rPr>
              <a:t> </a:t>
            </a:r>
            <a:r>
              <a:rPr lang="en-US" dirty="0"/>
              <a:t>to compress these files. This listing shows a portion of an Apache server configuration that specifies compression for </a:t>
            </a:r>
            <a:r>
              <a:rPr lang="en-US" b="1" dirty="0">
                <a:solidFill>
                  <a:srgbClr val="FF0000"/>
                </a:solidFill>
              </a:rPr>
              <a:t>TTF</a:t>
            </a:r>
            <a:r>
              <a:rPr lang="en-US" dirty="0"/>
              <a:t> and </a:t>
            </a:r>
            <a:r>
              <a:rPr lang="en-US" b="1" dirty="0">
                <a:solidFill>
                  <a:srgbClr val="FF0000"/>
                </a:solidFill>
              </a:rPr>
              <a:t>EOT</a:t>
            </a:r>
            <a:r>
              <a:rPr lang="en-US" dirty="0"/>
              <a:t> fonts.</a:t>
            </a:r>
            <a:endParaRPr lang="en-IN" dirty="0"/>
          </a:p>
        </p:txBody>
      </p:sp>
    </p:spTree>
    <p:extLst>
      <p:ext uri="{BB962C8B-B14F-4D97-AF65-F5344CB8AC3E}">
        <p14:creationId xmlns:p14="http://schemas.microsoft.com/office/powerpoint/2010/main" val="148737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21243-B721-56E3-9D3A-041A9E2DE03F}"/>
              </a:ext>
            </a:extLst>
          </p:cNvPr>
          <p:cNvSpPr>
            <a:spLocks noGrp="1"/>
          </p:cNvSpPr>
          <p:nvPr>
            <p:ph idx="1"/>
          </p:nvPr>
        </p:nvSpPr>
        <p:spPr>
          <a:xfrm>
            <a:off x="736979" y="607325"/>
            <a:ext cx="10761260" cy="5569637"/>
          </a:xfrm>
        </p:spPr>
        <p:txBody>
          <a:bodyPr/>
          <a:lstStyle/>
          <a:p>
            <a:pPr marL="0" indent="0" algn="just">
              <a:buNone/>
            </a:pPr>
            <a:r>
              <a:rPr lang="en-US" dirty="0"/>
              <a:t>This is just one example of a web server being configured to compress fonts. Configuring other web servers to enable this same functionality requires research. </a:t>
            </a:r>
          </a:p>
          <a:p>
            <a:pPr marL="0" indent="0" algn="just">
              <a:buNone/>
            </a:pPr>
            <a:r>
              <a:rPr lang="en-US" dirty="0"/>
              <a:t>The point of this section is to point out the performance gains in compressing these file types. The benefits of compressing these formats can be seen in figure 7.3, where the </a:t>
            </a:r>
            <a:r>
              <a:rPr lang="en-US" b="1" dirty="0">
                <a:solidFill>
                  <a:srgbClr val="FF0000"/>
                </a:solidFill>
              </a:rPr>
              <a:t>OpenSans-Regular.ttf </a:t>
            </a:r>
            <a:r>
              <a:rPr lang="en-US" dirty="0">
                <a:solidFill>
                  <a:srgbClr val="FF0000"/>
                </a:solidFill>
              </a:rPr>
              <a:t>and </a:t>
            </a:r>
            <a:r>
              <a:rPr lang="en-US" b="1" dirty="0" err="1">
                <a:solidFill>
                  <a:srgbClr val="FF0000"/>
                </a:solidFill>
              </a:rPr>
              <a:t>OpenSans-Regular.eot</a:t>
            </a:r>
            <a:r>
              <a:rPr lang="en-US" b="1" dirty="0">
                <a:solidFill>
                  <a:srgbClr val="FF0000"/>
                </a:solidFill>
              </a:rPr>
              <a:t> </a:t>
            </a:r>
            <a:r>
              <a:rPr lang="en-US" dirty="0"/>
              <a:t>font files are compared before and after their compression.</a:t>
            </a:r>
            <a:endParaRPr lang="en-IN" dirty="0"/>
          </a:p>
        </p:txBody>
      </p:sp>
    </p:spTree>
    <p:extLst>
      <p:ext uri="{BB962C8B-B14F-4D97-AF65-F5344CB8AC3E}">
        <p14:creationId xmlns:p14="http://schemas.microsoft.com/office/powerpoint/2010/main" val="3250251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5135DC-EFA0-BAB6-F1A7-8FF46D6FACD5}"/>
              </a:ext>
            </a:extLst>
          </p:cNvPr>
          <p:cNvPicPr>
            <a:picLocks noGrp="1" noChangeAspect="1"/>
          </p:cNvPicPr>
          <p:nvPr>
            <p:ph sz="half" idx="1"/>
          </p:nvPr>
        </p:nvPicPr>
        <p:blipFill>
          <a:blip r:embed="rId2"/>
          <a:stretch>
            <a:fillRect/>
          </a:stretch>
        </p:blipFill>
        <p:spPr>
          <a:xfrm>
            <a:off x="838200" y="812042"/>
            <a:ext cx="5181600" cy="5506872"/>
          </a:xfrm>
          <a:prstGeom prst="rect">
            <a:avLst/>
          </a:prstGeom>
        </p:spPr>
      </p:pic>
      <p:pic>
        <p:nvPicPr>
          <p:cNvPr id="8" name="Content Placeholder 7">
            <a:extLst>
              <a:ext uri="{FF2B5EF4-FFF2-40B4-BE49-F238E27FC236}">
                <a16:creationId xmlns:a16="http://schemas.microsoft.com/office/drawing/2014/main" id="{60960D9A-BA2C-5E62-24D1-5DD0AD7C8778}"/>
              </a:ext>
            </a:extLst>
          </p:cNvPr>
          <p:cNvPicPr>
            <a:picLocks noGrp="1" noChangeAspect="1"/>
          </p:cNvPicPr>
          <p:nvPr>
            <p:ph sz="half" idx="2"/>
          </p:nvPr>
        </p:nvPicPr>
        <p:blipFill>
          <a:blip r:embed="rId3"/>
          <a:stretch>
            <a:fillRect/>
          </a:stretch>
        </p:blipFill>
        <p:spPr>
          <a:xfrm>
            <a:off x="6172200" y="866634"/>
            <a:ext cx="5181600" cy="5452280"/>
          </a:xfrm>
          <a:prstGeom prst="rect">
            <a:avLst/>
          </a:prstGeom>
        </p:spPr>
      </p:pic>
    </p:spTree>
    <p:extLst>
      <p:ext uri="{BB962C8B-B14F-4D97-AF65-F5344CB8AC3E}">
        <p14:creationId xmlns:p14="http://schemas.microsoft.com/office/powerpoint/2010/main" val="379539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69776"/>
            <a:ext cx="8229600" cy="1143000"/>
          </a:xfrm>
        </p:spPr>
        <p:txBody>
          <a:bodyPr>
            <a:normAutofit fontScale="90000"/>
          </a:bodyPr>
          <a:lstStyle/>
          <a:p>
            <a:pPr algn="l"/>
            <a:r>
              <a:rPr lang="en-US" altLang="en-US" sz="4800" dirty="0"/>
              <a:t>How To Enable GZIP Compression</a:t>
            </a:r>
            <a:endParaRPr lang="en-IN" sz="4800" dirty="0"/>
          </a:p>
        </p:txBody>
      </p:sp>
      <p:sp>
        <p:nvSpPr>
          <p:cNvPr id="3" name="Content Placeholder 2"/>
          <p:cNvSpPr>
            <a:spLocks noGrp="1"/>
          </p:cNvSpPr>
          <p:nvPr>
            <p:ph idx="1"/>
          </p:nvPr>
        </p:nvSpPr>
        <p:spPr>
          <a:xfrm>
            <a:off x="952107" y="1227336"/>
            <a:ext cx="9464373" cy="5544940"/>
          </a:xfrm>
        </p:spPr>
        <p:txBody>
          <a:bodyPr>
            <a:noAutofit/>
          </a:bodyPr>
          <a:lstStyle/>
          <a:p>
            <a:pPr marL="0" indent="0" algn="just">
              <a:buNone/>
            </a:pPr>
            <a:r>
              <a:rPr lang="en-IN" sz="800" b="1" dirty="0"/>
              <a:t>&lt;</a:t>
            </a:r>
            <a:r>
              <a:rPr lang="en-IN" sz="900" b="1" dirty="0" err="1"/>
              <a:t>IfModule</a:t>
            </a:r>
            <a:r>
              <a:rPr lang="en-IN" sz="900" b="1" dirty="0"/>
              <a:t> </a:t>
            </a:r>
            <a:r>
              <a:rPr lang="en-IN" sz="900" b="1" dirty="0" err="1"/>
              <a:t>mod_deflate.c</a:t>
            </a:r>
            <a:r>
              <a:rPr lang="en-IN" sz="900" b="1" dirty="0"/>
              <a:t>&gt;</a:t>
            </a:r>
          </a:p>
          <a:p>
            <a:pPr marL="0" indent="0" algn="just">
              <a:buNone/>
            </a:pPr>
            <a:r>
              <a:rPr lang="en-IN" sz="900" b="1" dirty="0"/>
              <a:t>         </a:t>
            </a:r>
            <a:r>
              <a:rPr lang="en-IN" sz="900" b="1" dirty="0" err="1"/>
              <a:t>AddOutputFilterByType</a:t>
            </a:r>
            <a:r>
              <a:rPr lang="en-IN" sz="900" b="1" dirty="0"/>
              <a:t> DEFLATE application/</a:t>
            </a:r>
            <a:r>
              <a:rPr lang="en-IN" sz="900" b="1" dirty="0" err="1"/>
              <a:t>javascript</a:t>
            </a:r>
            <a:endParaRPr lang="en-IN" sz="900" b="1" dirty="0"/>
          </a:p>
          <a:p>
            <a:pPr marL="0" indent="0" algn="just">
              <a:buNone/>
            </a:pPr>
            <a:r>
              <a:rPr lang="en-IN" sz="900" b="1" dirty="0"/>
              <a:t>         </a:t>
            </a:r>
            <a:r>
              <a:rPr lang="en-IN" sz="900" b="1" dirty="0" err="1"/>
              <a:t>AddOutputFilterByType</a:t>
            </a:r>
            <a:r>
              <a:rPr lang="en-IN" sz="900" b="1" dirty="0"/>
              <a:t> DEFLATE application/</a:t>
            </a:r>
            <a:r>
              <a:rPr lang="en-IN" sz="900" b="1" dirty="0" err="1"/>
              <a:t>rss+xml</a:t>
            </a:r>
            <a:endParaRPr lang="en-IN" sz="900" b="1" dirty="0"/>
          </a:p>
          <a:p>
            <a:pPr marL="0" indent="0" algn="just">
              <a:buNone/>
            </a:pPr>
            <a:r>
              <a:rPr lang="en-IN" sz="900" b="1" dirty="0"/>
              <a:t>         </a:t>
            </a:r>
            <a:r>
              <a:rPr lang="en-IN" sz="900" b="1" dirty="0" err="1"/>
              <a:t>AddOutputFilterByType</a:t>
            </a:r>
            <a:r>
              <a:rPr lang="en-IN" sz="900" b="1" dirty="0"/>
              <a:t> DEFLATE application/vnd.ms-</a:t>
            </a:r>
            <a:r>
              <a:rPr lang="en-IN" sz="900" b="1" dirty="0" err="1"/>
              <a:t>fontobject</a:t>
            </a:r>
            <a:endParaRPr lang="en-IN" sz="900" b="1" dirty="0"/>
          </a:p>
          <a:p>
            <a:pPr marL="0" indent="0" algn="just">
              <a:buNone/>
            </a:pPr>
            <a:r>
              <a:rPr lang="en-IN" sz="900" b="1" dirty="0"/>
              <a:t>         </a:t>
            </a:r>
            <a:r>
              <a:rPr lang="en-IN" sz="900" b="1" dirty="0" err="1"/>
              <a:t>AddOutputFilterByType</a:t>
            </a:r>
            <a:r>
              <a:rPr lang="en-IN" sz="900" b="1" dirty="0"/>
              <a:t> DEFLATE application/x-font</a:t>
            </a:r>
          </a:p>
          <a:p>
            <a:pPr marL="0" indent="0" algn="just">
              <a:buNone/>
            </a:pPr>
            <a:r>
              <a:rPr lang="en-IN" sz="900" b="1" dirty="0"/>
              <a:t>         </a:t>
            </a:r>
            <a:r>
              <a:rPr lang="en-IN" sz="900" b="1" dirty="0" err="1"/>
              <a:t>AddOutputFilterByType</a:t>
            </a:r>
            <a:r>
              <a:rPr lang="en-IN" sz="900" b="1" dirty="0"/>
              <a:t> DEFLATE application/x-font-</a:t>
            </a:r>
            <a:r>
              <a:rPr lang="en-IN" sz="900" b="1" dirty="0" err="1"/>
              <a:t>opentype</a:t>
            </a:r>
            <a:endParaRPr lang="en-IN" sz="900" b="1" dirty="0"/>
          </a:p>
          <a:p>
            <a:pPr marL="0" indent="0" algn="just">
              <a:buNone/>
            </a:pPr>
            <a:r>
              <a:rPr lang="en-IN" sz="900" b="1" dirty="0"/>
              <a:t>         </a:t>
            </a:r>
            <a:r>
              <a:rPr lang="en-IN" sz="900" b="1" dirty="0" err="1"/>
              <a:t>AddOutputFilterByType</a:t>
            </a:r>
            <a:r>
              <a:rPr lang="en-IN" sz="900" b="1" dirty="0"/>
              <a:t> DEFLATE application/x-font-</a:t>
            </a:r>
            <a:r>
              <a:rPr lang="en-IN" sz="900" b="1" dirty="0" err="1"/>
              <a:t>otf</a:t>
            </a:r>
            <a:endParaRPr lang="en-IN" sz="900" b="1" dirty="0"/>
          </a:p>
          <a:p>
            <a:pPr marL="0" indent="0" algn="just">
              <a:buNone/>
            </a:pPr>
            <a:r>
              <a:rPr lang="en-IN" sz="900" b="1" dirty="0"/>
              <a:t>         </a:t>
            </a:r>
            <a:r>
              <a:rPr lang="en-IN" sz="900" b="1" dirty="0" err="1"/>
              <a:t>AddOutputFilterByType</a:t>
            </a:r>
            <a:r>
              <a:rPr lang="en-IN" sz="900" b="1" dirty="0"/>
              <a:t> DEFLATE application/x-font-</a:t>
            </a:r>
            <a:r>
              <a:rPr lang="en-IN" sz="900" b="1" dirty="0" err="1"/>
              <a:t>truetype</a:t>
            </a:r>
            <a:endParaRPr lang="en-IN" sz="900" b="1" dirty="0"/>
          </a:p>
          <a:p>
            <a:pPr marL="0" indent="0" algn="just">
              <a:buNone/>
            </a:pPr>
            <a:r>
              <a:rPr lang="en-IN" sz="900" b="1" dirty="0"/>
              <a:t>         </a:t>
            </a:r>
            <a:r>
              <a:rPr lang="en-IN" sz="900" b="1" dirty="0" err="1"/>
              <a:t>AddOutputFilterByType</a:t>
            </a:r>
            <a:r>
              <a:rPr lang="en-IN" sz="900" b="1" dirty="0"/>
              <a:t> DEFLATE application/x-font-</a:t>
            </a:r>
            <a:r>
              <a:rPr lang="en-IN" sz="900" b="1" dirty="0" err="1"/>
              <a:t>ttf</a:t>
            </a:r>
            <a:endParaRPr lang="en-IN" sz="900" b="1" dirty="0"/>
          </a:p>
          <a:p>
            <a:pPr marL="0" indent="0" algn="just">
              <a:buNone/>
            </a:pPr>
            <a:r>
              <a:rPr lang="en-IN" sz="900" b="1" dirty="0"/>
              <a:t>         </a:t>
            </a:r>
            <a:r>
              <a:rPr lang="en-IN" sz="900" b="1" dirty="0" err="1"/>
              <a:t>AddOutputFilterByType</a:t>
            </a:r>
            <a:r>
              <a:rPr lang="en-IN" sz="900" b="1" dirty="0"/>
              <a:t> DEFLATE application/x-</a:t>
            </a:r>
            <a:r>
              <a:rPr lang="en-IN" sz="900" b="1" dirty="0" err="1"/>
              <a:t>javascript</a:t>
            </a:r>
            <a:endParaRPr lang="en-IN" sz="900" b="1" dirty="0"/>
          </a:p>
          <a:p>
            <a:pPr marL="0" indent="0" algn="just">
              <a:buNone/>
            </a:pPr>
            <a:r>
              <a:rPr lang="en-IN" sz="900" b="1" dirty="0"/>
              <a:t>         </a:t>
            </a:r>
            <a:r>
              <a:rPr lang="en-IN" sz="900" b="1" dirty="0" err="1"/>
              <a:t>AddOutputFilterByType</a:t>
            </a:r>
            <a:r>
              <a:rPr lang="en-IN" sz="900" b="1" dirty="0"/>
              <a:t> DEFLATE application/</a:t>
            </a:r>
            <a:r>
              <a:rPr lang="en-IN" sz="900" b="1" dirty="0" err="1"/>
              <a:t>xhtml+xml</a:t>
            </a:r>
            <a:endParaRPr lang="en-IN" sz="900" b="1" dirty="0"/>
          </a:p>
          <a:p>
            <a:pPr marL="0" indent="0" algn="just">
              <a:buNone/>
            </a:pPr>
            <a:r>
              <a:rPr lang="en-IN" sz="900" b="1" dirty="0"/>
              <a:t>         </a:t>
            </a:r>
            <a:r>
              <a:rPr lang="en-IN" sz="900" b="1" dirty="0" err="1"/>
              <a:t>AddOutputFilterByType</a:t>
            </a:r>
            <a:r>
              <a:rPr lang="en-IN" sz="900" b="1" dirty="0"/>
              <a:t> DEFLATE application/xml</a:t>
            </a:r>
          </a:p>
          <a:p>
            <a:pPr marL="0" indent="0" algn="just">
              <a:buNone/>
            </a:pPr>
            <a:r>
              <a:rPr lang="en-IN" sz="900" b="1" dirty="0"/>
              <a:t>         </a:t>
            </a:r>
            <a:r>
              <a:rPr lang="en-IN" sz="900" b="1" dirty="0" err="1"/>
              <a:t>AddOutputFilterByType</a:t>
            </a:r>
            <a:r>
              <a:rPr lang="en-IN" sz="900" b="1" dirty="0"/>
              <a:t> DEFLATE font/</a:t>
            </a:r>
            <a:r>
              <a:rPr lang="en-IN" sz="900" b="1" dirty="0" err="1"/>
              <a:t>opentype</a:t>
            </a:r>
            <a:endParaRPr lang="en-IN" sz="900" b="1" dirty="0"/>
          </a:p>
          <a:p>
            <a:pPr marL="0" indent="0" algn="just">
              <a:buNone/>
            </a:pPr>
            <a:r>
              <a:rPr lang="en-IN" sz="900" b="1" dirty="0"/>
              <a:t>         </a:t>
            </a:r>
            <a:r>
              <a:rPr lang="en-IN" sz="900" b="1" dirty="0" err="1"/>
              <a:t>AddOutputFilterByType</a:t>
            </a:r>
            <a:r>
              <a:rPr lang="en-IN" sz="900" b="1" dirty="0"/>
              <a:t> DEFLATE font/</a:t>
            </a:r>
            <a:r>
              <a:rPr lang="en-IN" sz="900" b="1" dirty="0" err="1"/>
              <a:t>otf</a:t>
            </a:r>
            <a:endParaRPr lang="en-IN" sz="900" b="1" dirty="0"/>
          </a:p>
          <a:p>
            <a:pPr marL="0" indent="0" algn="just">
              <a:buNone/>
            </a:pPr>
            <a:r>
              <a:rPr lang="en-IN" sz="900" b="1" dirty="0"/>
              <a:t>         </a:t>
            </a:r>
            <a:r>
              <a:rPr lang="en-IN" sz="900" b="1" dirty="0" err="1"/>
              <a:t>AddOutputFilterByType</a:t>
            </a:r>
            <a:r>
              <a:rPr lang="en-IN" sz="900" b="1" dirty="0"/>
              <a:t> DEFLATE font/</a:t>
            </a:r>
            <a:r>
              <a:rPr lang="en-IN" sz="900" b="1" dirty="0" err="1"/>
              <a:t>ttf</a:t>
            </a:r>
            <a:endParaRPr lang="en-IN" sz="900" b="1" dirty="0"/>
          </a:p>
          <a:p>
            <a:pPr marL="0" indent="0" algn="just">
              <a:buNone/>
            </a:pPr>
            <a:r>
              <a:rPr lang="en-IN" sz="900" b="1" dirty="0"/>
              <a:t>         </a:t>
            </a:r>
            <a:r>
              <a:rPr lang="en-IN" sz="900" b="1" dirty="0" err="1"/>
              <a:t>AddOutputFilterByType</a:t>
            </a:r>
            <a:r>
              <a:rPr lang="en-IN" sz="900" b="1" dirty="0"/>
              <a:t> DEFLATE image/</a:t>
            </a:r>
            <a:r>
              <a:rPr lang="en-IN" sz="900" b="1" dirty="0" err="1"/>
              <a:t>svg+xml</a:t>
            </a:r>
            <a:endParaRPr lang="en-IN" sz="900" b="1" dirty="0"/>
          </a:p>
          <a:p>
            <a:pPr marL="0" indent="0" algn="just">
              <a:buNone/>
            </a:pPr>
            <a:r>
              <a:rPr lang="en-IN" sz="900" b="1" dirty="0"/>
              <a:t>         </a:t>
            </a:r>
            <a:r>
              <a:rPr lang="en-IN" sz="900" b="1" dirty="0" err="1"/>
              <a:t>AddOutputFilterByType</a:t>
            </a:r>
            <a:r>
              <a:rPr lang="en-IN" sz="900" b="1" dirty="0"/>
              <a:t> DEFLATE image/x-icon</a:t>
            </a:r>
          </a:p>
          <a:p>
            <a:pPr marL="0" indent="0" algn="just">
              <a:buNone/>
            </a:pPr>
            <a:r>
              <a:rPr lang="en-IN" sz="900" b="1" dirty="0"/>
              <a:t>         </a:t>
            </a:r>
            <a:r>
              <a:rPr lang="en-IN" sz="900" b="1" dirty="0" err="1"/>
              <a:t>AddOutputFilterByType</a:t>
            </a:r>
            <a:r>
              <a:rPr lang="en-IN" sz="900" b="1" dirty="0"/>
              <a:t> DEFLATE text/</a:t>
            </a:r>
            <a:r>
              <a:rPr lang="en-IN" sz="900" b="1" dirty="0" err="1"/>
              <a:t>css</a:t>
            </a:r>
            <a:endParaRPr lang="en-IN" sz="900" b="1" dirty="0"/>
          </a:p>
          <a:p>
            <a:pPr marL="0" indent="0" algn="just">
              <a:buNone/>
            </a:pPr>
            <a:r>
              <a:rPr lang="en-IN" sz="900" b="1" dirty="0"/>
              <a:t>         </a:t>
            </a:r>
            <a:r>
              <a:rPr lang="en-IN" sz="900" b="1" dirty="0" err="1"/>
              <a:t>AddOutputFilterByType</a:t>
            </a:r>
            <a:r>
              <a:rPr lang="en-IN" sz="900" b="1" dirty="0"/>
              <a:t> DEFLATE text/html</a:t>
            </a:r>
          </a:p>
          <a:p>
            <a:pPr marL="0" indent="0" algn="just">
              <a:buNone/>
            </a:pPr>
            <a:r>
              <a:rPr lang="en-IN" sz="900" b="1" dirty="0"/>
              <a:t>         </a:t>
            </a:r>
            <a:r>
              <a:rPr lang="en-IN" sz="900" b="1" dirty="0" err="1"/>
              <a:t>AddOutputFilterByType</a:t>
            </a:r>
            <a:r>
              <a:rPr lang="en-IN" sz="900" b="1" dirty="0"/>
              <a:t> DEFLATE text/</a:t>
            </a:r>
            <a:r>
              <a:rPr lang="en-IN" sz="900" b="1" dirty="0" err="1"/>
              <a:t>javascript</a:t>
            </a:r>
            <a:endParaRPr lang="en-IN" sz="900" b="1" dirty="0"/>
          </a:p>
          <a:p>
            <a:pPr marL="0" indent="0" algn="just">
              <a:buNone/>
            </a:pPr>
            <a:r>
              <a:rPr lang="en-IN" sz="900" b="1" dirty="0"/>
              <a:t>         </a:t>
            </a:r>
            <a:r>
              <a:rPr lang="en-IN" sz="900" b="1" dirty="0" err="1"/>
              <a:t>AddOutputFilterByType</a:t>
            </a:r>
            <a:r>
              <a:rPr lang="en-IN" sz="900" b="1" dirty="0"/>
              <a:t> DEFLATE text/plain</a:t>
            </a:r>
          </a:p>
          <a:p>
            <a:pPr marL="0" indent="0" algn="just">
              <a:buNone/>
            </a:pPr>
            <a:r>
              <a:rPr lang="en-IN" sz="900" b="1" dirty="0"/>
              <a:t>          </a:t>
            </a:r>
            <a:r>
              <a:rPr lang="en-IN" sz="900" b="1" dirty="0" err="1"/>
              <a:t>AddOutputFilterByType</a:t>
            </a:r>
            <a:r>
              <a:rPr lang="en-IN" sz="900" b="1" dirty="0"/>
              <a:t> DEFLATE text/xml</a:t>
            </a:r>
          </a:p>
          <a:p>
            <a:pPr marL="0" indent="0" algn="just">
              <a:buNone/>
            </a:pPr>
            <a:r>
              <a:rPr lang="en-IN" sz="900" b="1" dirty="0"/>
              <a:t>&lt;/</a:t>
            </a:r>
            <a:r>
              <a:rPr lang="en-IN" sz="900" b="1" dirty="0" err="1"/>
              <a:t>IfModule</a:t>
            </a:r>
            <a:r>
              <a:rPr lang="en-IN" sz="900" b="1" dirty="0"/>
              <a:t>&gt;</a:t>
            </a:r>
            <a:endParaRPr lang="en-IN" sz="800" b="1" dirty="0"/>
          </a:p>
        </p:txBody>
      </p:sp>
      <p:cxnSp>
        <p:nvCxnSpPr>
          <p:cNvPr id="4" name="Straight Connector 3"/>
          <p:cNvCxnSpPr>
            <a:cxnSpLocks/>
          </p:cNvCxnSpPr>
          <p:nvPr/>
        </p:nvCxnSpPr>
        <p:spPr>
          <a:xfrm>
            <a:off x="1991544" y="1227335"/>
            <a:ext cx="7416824" cy="0"/>
          </a:xfrm>
          <a:prstGeom prst="line">
            <a:avLst/>
          </a:prstGeom>
        </p:spPr>
        <p:style>
          <a:lnRef idx="3">
            <a:schemeClr val="accent6"/>
          </a:lnRef>
          <a:fillRef idx="0">
            <a:schemeClr val="accent6"/>
          </a:fillRef>
          <a:effectRef idx="2">
            <a:schemeClr val="accent6"/>
          </a:effectRef>
          <a:fontRef idx="minor">
            <a:schemeClr val="tx1"/>
          </a:fontRef>
        </p:style>
      </p:cxnSp>
      <p:graphicFrame>
        <p:nvGraphicFramePr>
          <p:cNvPr id="5" name="Object 4"/>
          <p:cNvGraphicFramePr>
            <a:graphicFrameLocks noChangeAspect="1"/>
          </p:cNvGraphicFramePr>
          <p:nvPr/>
        </p:nvGraphicFramePr>
        <p:xfrm>
          <a:off x="8832304" y="85726"/>
          <a:ext cx="1759496" cy="534963"/>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2304" y="85726"/>
                        <a:ext cx="1759496" cy="5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00220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ECDF-753C-B471-B65D-A58CEA07C6A6}"/>
              </a:ext>
            </a:extLst>
          </p:cNvPr>
          <p:cNvSpPr>
            <a:spLocks noGrp="1"/>
          </p:cNvSpPr>
          <p:nvPr>
            <p:ph type="title"/>
          </p:nvPr>
        </p:nvSpPr>
        <p:spPr/>
        <p:txBody>
          <a:bodyPr/>
          <a:lstStyle/>
          <a:p>
            <a:r>
              <a:rPr lang="en-GB" dirty="0"/>
              <a:t>Compression</a:t>
            </a:r>
          </a:p>
        </p:txBody>
      </p:sp>
      <p:sp>
        <p:nvSpPr>
          <p:cNvPr id="3" name="Content Placeholder 2">
            <a:extLst>
              <a:ext uri="{FF2B5EF4-FFF2-40B4-BE49-F238E27FC236}">
                <a16:creationId xmlns:a16="http://schemas.microsoft.com/office/drawing/2014/main" id="{1449164E-F20E-6E22-E962-286D963B01BE}"/>
              </a:ext>
            </a:extLst>
          </p:cNvPr>
          <p:cNvSpPr>
            <a:spLocks noGrp="1"/>
          </p:cNvSpPr>
          <p:nvPr>
            <p:ph sz="half" idx="1"/>
          </p:nvPr>
        </p:nvSpPr>
        <p:spPr>
          <a:xfrm>
            <a:off x="838199" y="1825625"/>
            <a:ext cx="10515599" cy="4351338"/>
          </a:xfrm>
        </p:spPr>
        <p:txBody>
          <a:bodyPr>
            <a:normAutofit/>
          </a:bodyPr>
          <a:lstStyle/>
          <a:p>
            <a:pPr marL="342900" lvl="0" indent="-342900">
              <a:lnSpc>
                <a:spcPct val="107000"/>
              </a:lnSpc>
              <a:buFont typeface="+mj-lt"/>
              <a:buAutoNum type="arabicPeriod"/>
            </a:pPr>
            <a:r>
              <a:rPr lang="en-GB" dirty="0">
                <a:effectLst/>
                <a:latin typeface="Calibri" panose="020F0502020204030204" pitchFamily="34" charset="0"/>
                <a:ea typeface="Calibri" panose="020F0502020204030204" pitchFamily="34" charset="0"/>
                <a:cs typeface="Times New Roman" panose="02020603050405020304" pitchFamily="18" charset="0"/>
              </a:rPr>
              <a:t>Create .</a:t>
            </a:r>
            <a:r>
              <a:rPr lang="en-GB" dirty="0" err="1">
                <a:effectLst/>
                <a:latin typeface="Calibri" panose="020F0502020204030204" pitchFamily="34" charset="0"/>
                <a:ea typeface="Calibri" panose="020F0502020204030204" pitchFamily="34" charset="0"/>
                <a:cs typeface="Times New Roman" panose="02020603050405020304" pitchFamily="18" charset="0"/>
              </a:rPr>
              <a:t>htaccess</a:t>
            </a:r>
            <a:r>
              <a:rPr lang="en-GB" dirty="0">
                <a:effectLst/>
                <a:latin typeface="Calibri" panose="020F0502020204030204" pitchFamily="34" charset="0"/>
                <a:ea typeface="Calibri" panose="020F0502020204030204" pitchFamily="34" charset="0"/>
                <a:cs typeface="Times New Roman" panose="02020603050405020304" pitchFamily="18" charset="0"/>
              </a:rPr>
              <a:t> file in notepad.</a:t>
            </a:r>
          </a:p>
          <a:p>
            <a:pPr marL="342900" lvl="0" indent="-342900">
              <a:lnSpc>
                <a:spcPct val="107000"/>
              </a:lnSpc>
              <a:buFont typeface="+mj-lt"/>
              <a:buAutoNum type="arabicPeriod"/>
            </a:pPr>
            <a:r>
              <a:rPr lang="en-GB" dirty="0">
                <a:effectLst/>
                <a:latin typeface="Calibri" panose="020F0502020204030204" pitchFamily="34" charset="0"/>
                <a:ea typeface="Calibri" panose="020F0502020204030204" pitchFamily="34" charset="0"/>
                <a:cs typeface="Times New Roman" panose="02020603050405020304" pitchFamily="18" charset="0"/>
              </a:rPr>
              <a:t>Save your </a:t>
            </a:r>
            <a:r>
              <a:rPr lang="en-GB" dirty="0" err="1">
                <a:effectLst/>
                <a:latin typeface="Calibri" panose="020F0502020204030204" pitchFamily="34" charset="0"/>
                <a:ea typeface="Calibri" panose="020F0502020204030204" pitchFamily="34" charset="0"/>
                <a:cs typeface="Times New Roman" panose="02020603050405020304" pitchFamily="18" charset="0"/>
              </a:rPr>
              <a:t>htaccess</a:t>
            </a:r>
            <a:r>
              <a:rPr lang="en-GB"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mj-lt"/>
              <a:buAutoNum type="arabicPeriod"/>
            </a:pPr>
            <a:r>
              <a:rPr lang="en-GB" dirty="0">
                <a:effectLst/>
                <a:latin typeface="Calibri" panose="020F0502020204030204" pitchFamily="34" charset="0"/>
                <a:ea typeface="Calibri" panose="020F0502020204030204" pitchFamily="34" charset="0"/>
                <a:cs typeface="Times New Roman" panose="02020603050405020304" pitchFamily="18" charset="0"/>
              </a:rPr>
              <a:t>Copy this www directory of </a:t>
            </a:r>
            <a:r>
              <a:rPr lang="en-GB" dirty="0" err="1">
                <a:effectLst/>
                <a:latin typeface="Calibri" panose="020F0502020204030204" pitchFamily="34" charset="0"/>
                <a:ea typeface="Calibri" panose="020F0502020204030204" pitchFamily="34" charset="0"/>
                <a:cs typeface="Times New Roman" panose="02020603050405020304" pitchFamily="18" charset="0"/>
              </a:rPr>
              <a:t>apache</a:t>
            </a:r>
            <a:r>
              <a:rPr lang="en-GB" dirty="0">
                <a:effectLst/>
                <a:latin typeface="Calibri" panose="020F0502020204030204" pitchFamily="34" charset="0"/>
                <a:ea typeface="Calibri" panose="020F0502020204030204" pitchFamily="34" charset="0"/>
                <a:cs typeface="Times New Roman" panose="02020603050405020304" pitchFamily="18" charset="0"/>
              </a:rPr>
              <a:t> server.</a:t>
            </a:r>
          </a:p>
          <a:p>
            <a:pPr marL="342900" lvl="0" indent="-342900">
              <a:lnSpc>
                <a:spcPct val="107000"/>
              </a:lnSpc>
              <a:spcAft>
                <a:spcPts val="800"/>
              </a:spcAft>
              <a:buFont typeface="+mj-lt"/>
              <a:buAutoNum type="arabicPeriod"/>
            </a:pPr>
            <a:r>
              <a:rPr lang="en-GB" dirty="0">
                <a:effectLst/>
                <a:latin typeface="Calibri" panose="020F0502020204030204" pitchFamily="34" charset="0"/>
                <a:ea typeface="Calibri" panose="020F0502020204030204" pitchFamily="34" charset="0"/>
                <a:cs typeface="Times New Roman" panose="02020603050405020304" pitchFamily="18" charset="0"/>
              </a:rPr>
              <a:t>Goto php.ini </a:t>
            </a:r>
          </a:p>
          <a:p>
            <a:pPr marL="228600">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Change status from OFF to ON</a:t>
            </a:r>
          </a:p>
          <a:p>
            <a:pPr fontAlgn="base">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dirty="0" err="1">
                <a:solidFill>
                  <a:srgbClr val="222222"/>
                </a:solidFill>
                <a:effectLst/>
                <a:latin typeface="Courier New" panose="02070309020205020404" pitchFamily="49" charset="0"/>
                <a:ea typeface="Times New Roman" panose="02020603050405020304" pitchFamily="18" charset="0"/>
                <a:cs typeface="Times New Roman" panose="02020603050405020304" pitchFamily="18" charset="0"/>
              </a:rPr>
              <a:t>zlib.output_compression</a:t>
            </a:r>
            <a:r>
              <a:rPr lang="en-GB" dirty="0">
                <a:solidFill>
                  <a:srgbClr val="222222"/>
                </a:solidFill>
                <a:effectLst/>
                <a:latin typeface="Courier New" panose="02070309020205020404" pitchFamily="49" charset="0"/>
                <a:ea typeface="Times New Roman" panose="02020603050405020304" pitchFamily="18" charset="0"/>
                <a:cs typeface="Times New Roman" panose="02020603050405020304" pitchFamily="18" charset="0"/>
              </a:rPr>
              <a:t> = On</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20831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7D525-C336-A2F7-05E4-EFDC98688B6D}"/>
              </a:ext>
            </a:extLst>
          </p:cNvPr>
          <p:cNvSpPr>
            <a:spLocks noGrp="1"/>
          </p:cNvSpPr>
          <p:nvPr>
            <p:ph sz="half" idx="1"/>
          </p:nvPr>
        </p:nvSpPr>
        <p:spPr>
          <a:xfrm>
            <a:off x="838199" y="697584"/>
            <a:ext cx="10515599" cy="5479379"/>
          </a:xfrm>
        </p:spPr>
        <p:txBody>
          <a:bodyPr>
            <a:normAutofit/>
          </a:bodyPr>
          <a:lstStyle/>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5. Restart Apache.</a:t>
            </a:r>
          </a:p>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6. Goto </a:t>
            </a:r>
            <a:r>
              <a:rPr lang="en-GB" sz="2800" dirty="0" err="1">
                <a:effectLst/>
                <a:latin typeface="Calibri" panose="020F0502020204030204" pitchFamily="34" charset="0"/>
                <a:ea typeface="Calibri" panose="020F0502020204030204" pitchFamily="34" charset="0"/>
                <a:cs typeface="Times New Roman" panose="02020603050405020304" pitchFamily="18" charset="0"/>
              </a:rPr>
              <a:t>apache</a:t>
            </a:r>
            <a:r>
              <a:rPr lang="en-GB" sz="2800" dirty="0">
                <a:effectLst/>
                <a:latin typeface="Calibri" panose="020F0502020204030204" pitchFamily="34" charset="0"/>
                <a:ea typeface="Calibri" panose="020F0502020204030204" pitchFamily="34" charset="0"/>
                <a:cs typeface="Times New Roman" panose="02020603050405020304" pitchFamily="18" charset="0"/>
              </a:rPr>
              <a:t> select module </a:t>
            </a:r>
          </a:p>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7. Click on filter module.</a:t>
            </a:r>
          </a:p>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8. </a:t>
            </a:r>
            <a:r>
              <a:rPr lang="en-GB" sz="2800" dirty="0" err="1">
                <a:effectLst/>
                <a:latin typeface="Calibri" panose="020F0502020204030204" pitchFamily="34" charset="0"/>
                <a:ea typeface="Calibri" panose="020F0502020204030204" pitchFamily="34" charset="0"/>
                <a:cs typeface="Times New Roman" panose="02020603050405020304" pitchFamily="18" charset="0"/>
              </a:rPr>
              <a:t>http.conf</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9. uncomment </a:t>
            </a:r>
            <a:r>
              <a:rPr lang="en-GB" sz="2800" dirty="0" err="1">
                <a:effectLst/>
                <a:latin typeface="Calibri" panose="020F0502020204030204" pitchFamily="34" charset="0"/>
                <a:ea typeface="Calibri" panose="020F0502020204030204" pitchFamily="34" charset="0"/>
                <a:cs typeface="Times New Roman" panose="02020603050405020304" pitchFamily="18" charset="0"/>
              </a:rPr>
              <a:t>LoadModule</a:t>
            </a: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r>
              <a:rPr lang="en-GB" sz="2800" dirty="0" err="1">
                <a:effectLst/>
                <a:latin typeface="Calibri" panose="020F0502020204030204" pitchFamily="34" charset="0"/>
                <a:ea typeface="Calibri" panose="020F0502020204030204" pitchFamily="34" charset="0"/>
                <a:cs typeface="Times New Roman" panose="02020603050405020304" pitchFamily="18" charset="0"/>
              </a:rPr>
              <a:t>deflate_module</a:t>
            </a:r>
            <a:r>
              <a:rPr lang="en-GB" sz="2800" dirty="0">
                <a:effectLst/>
                <a:latin typeface="Calibri" panose="020F0502020204030204" pitchFamily="34" charset="0"/>
                <a:ea typeface="Calibri" panose="020F0502020204030204" pitchFamily="34" charset="0"/>
                <a:cs typeface="Times New Roman" panose="02020603050405020304" pitchFamily="18" charset="0"/>
              </a:rPr>
              <a:t> modules/mod_deflate.so</a:t>
            </a:r>
          </a:p>
          <a:p>
            <a:pPr marL="0" lvl="0" indent="0">
              <a:lnSpc>
                <a:spcPct val="107000"/>
              </a:lnSpc>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10.restart the </a:t>
            </a:r>
            <a:r>
              <a:rPr lang="en-GB" sz="2800" dirty="0" err="1">
                <a:effectLst/>
                <a:latin typeface="Calibri" panose="020F0502020204030204" pitchFamily="34" charset="0"/>
                <a:ea typeface="Calibri" panose="020F0502020204030204" pitchFamily="34" charset="0"/>
                <a:cs typeface="Times New Roman" panose="02020603050405020304" pitchFamily="18" charset="0"/>
              </a:rPr>
              <a:t>apache</a:t>
            </a:r>
            <a:r>
              <a:rPr lang="en-GB" sz="2800" dirty="0">
                <a:effectLst/>
                <a:latin typeface="Calibri" panose="020F0502020204030204" pitchFamily="34" charset="0"/>
                <a:ea typeface="Calibri" panose="020F0502020204030204" pitchFamily="34" charset="0"/>
                <a:cs typeface="Times New Roman" panose="02020603050405020304" pitchFamily="18" charset="0"/>
              </a:rPr>
              <a:t> ..</a:t>
            </a:r>
          </a:p>
          <a:p>
            <a:pPr marL="0" lvl="0" indent="0">
              <a:lnSpc>
                <a:spcPct val="107000"/>
              </a:lnSpc>
              <a:spcAft>
                <a:spcPts val="800"/>
              </a:spcAft>
              <a:buNone/>
            </a:pPr>
            <a:r>
              <a:rPr lang="en-GB" sz="2800" dirty="0">
                <a:effectLst/>
                <a:latin typeface="Calibri" panose="020F0502020204030204" pitchFamily="34" charset="0"/>
                <a:ea typeface="Calibri" panose="020F0502020204030204" pitchFamily="34" charset="0"/>
                <a:cs typeface="Times New Roman" panose="02020603050405020304" pitchFamily="18" charset="0"/>
              </a:rPr>
              <a:t>11.compression will run.</a:t>
            </a:r>
          </a:p>
          <a:p>
            <a:endParaRPr lang="en-GB" dirty="0"/>
          </a:p>
        </p:txBody>
      </p:sp>
    </p:spTree>
    <p:extLst>
      <p:ext uri="{BB962C8B-B14F-4D97-AF65-F5344CB8AC3E}">
        <p14:creationId xmlns:p14="http://schemas.microsoft.com/office/powerpoint/2010/main" val="2683620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20A1-2AD3-4A45-E009-92DA4CD520B7}"/>
              </a:ext>
            </a:extLst>
          </p:cNvPr>
          <p:cNvSpPr>
            <a:spLocks noGrp="1"/>
          </p:cNvSpPr>
          <p:nvPr>
            <p:ph type="title"/>
          </p:nvPr>
        </p:nvSpPr>
        <p:spPr>
          <a:xfrm>
            <a:off x="838200" y="279246"/>
            <a:ext cx="10515600" cy="1092354"/>
          </a:xfrm>
        </p:spPr>
        <p:txBody>
          <a:bodyPr>
            <a:normAutofit/>
          </a:bodyPr>
          <a:lstStyle/>
          <a:p>
            <a:pPr algn="ctr"/>
            <a:r>
              <a:rPr lang="en-IN" sz="4000" b="1" dirty="0" err="1">
                <a:solidFill>
                  <a:srgbClr val="FF0000"/>
                </a:solidFill>
                <a:latin typeface="Algerian" panose="04020705040A02060702" pitchFamily="82" charset="0"/>
              </a:rPr>
              <a:t>Subsetting</a:t>
            </a:r>
            <a:r>
              <a:rPr lang="en-IN" sz="4000" b="1" dirty="0">
                <a:solidFill>
                  <a:srgbClr val="FF0000"/>
                </a:solidFill>
                <a:latin typeface="Algerian" panose="04020705040A02060702" pitchFamily="82" charset="0"/>
              </a:rPr>
              <a:t> fonts</a:t>
            </a:r>
          </a:p>
        </p:txBody>
      </p:sp>
      <p:sp>
        <p:nvSpPr>
          <p:cNvPr id="3" name="Content Placeholder 2">
            <a:extLst>
              <a:ext uri="{FF2B5EF4-FFF2-40B4-BE49-F238E27FC236}">
                <a16:creationId xmlns:a16="http://schemas.microsoft.com/office/drawing/2014/main" id="{A393CC4A-54FF-405C-37F1-66FB2E065C99}"/>
              </a:ext>
            </a:extLst>
          </p:cNvPr>
          <p:cNvSpPr>
            <a:spLocks noGrp="1"/>
          </p:cNvSpPr>
          <p:nvPr>
            <p:ph idx="1"/>
          </p:nvPr>
        </p:nvSpPr>
        <p:spPr>
          <a:xfrm>
            <a:off x="668740" y="1528549"/>
            <a:ext cx="10685060" cy="4551529"/>
          </a:xfrm>
        </p:spPr>
        <p:txBody>
          <a:bodyPr/>
          <a:lstStyle/>
          <a:p>
            <a:pPr marL="0" indent="0" algn="just">
              <a:buNone/>
            </a:pPr>
            <a:r>
              <a:rPr lang="en-US" dirty="0"/>
              <a:t>The unfortunate reality of adding fonts to any site is that more data is going to end up being transferred over the wire. By adding three fonts, you’ve added </a:t>
            </a:r>
            <a:r>
              <a:rPr lang="en-US" dirty="0">
                <a:solidFill>
                  <a:srgbClr val="FF0000"/>
                </a:solidFill>
              </a:rPr>
              <a:t>around 185 KB of extra weight on browsers </a:t>
            </a:r>
            <a:r>
              <a:rPr lang="en-US" dirty="0"/>
              <a:t>that download the </a:t>
            </a:r>
            <a:r>
              <a:rPr lang="en-US" b="1" dirty="0">
                <a:solidFill>
                  <a:srgbClr val="FF0000"/>
                </a:solidFill>
              </a:rPr>
              <a:t>WOFF2</a:t>
            </a:r>
            <a:r>
              <a:rPr lang="en-US" dirty="0"/>
              <a:t> fonts. Less-capable browsers fall back to </a:t>
            </a:r>
            <a:r>
              <a:rPr lang="en-US" b="1" dirty="0">
                <a:solidFill>
                  <a:srgbClr val="FF0000"/>
                </a:solidFill>
              </a:rPr>
              <a:t>WOFF</a:t>
            </a:r>
            <a:r>
              <a:rPr lang="en-US" dirty="0"/>
              <a:t>, and other versions that represent approximately 260 KB of extra data. That’s a lot, and there must be a way to trim the fat.</a:t>
            </a:r>
          </a:p>
          <a:p>
            <a:pPr marL="0" indent="0" algn="just">
              <a:buNone/>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Fortunately, you can use a technique to reduce font size: subsetting.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Subsetting</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fonts is a technique used in web development to optimize web performance by including only the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necessary characters and glyphs required for a particular website or web application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indent="0" algn="just">
              <a:buNone/>
            </a:pPr>
            <a:endParaRPr lang="en-US" dirty="0"/>
          </a:p>
        </p:txBody>
      </p:sp>
    </p:spTree>
    <p:extLst>
      <p:ext uri="{BB962C8B-B14F-4D97-AF65-F5344CB8AC3E}">
        <p14:creationId xmlns:p14="http://schemas.microsoft.com/office/powerpoint/2010/main" val="385652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AD6945-8014-0056-A2A2-98EFA176F3DC}"/>
              </a:ext>
            </a:extLst>
          </p:cNvPr>
          <p:cNvSpPr>
            <a:spLocks noGrp="1"/>
          </p:cNvSpPr>
          <p:nvPr>
            <p:ph idx="1"/>
          </p:nvPr>
        </p:nvSpPr>
        <p:spPr>
          <a:xfrm>
            <a:off x="838200" y="614149"/>
            <a:ext cx="10515600" cy="5562814"/>
          </a:xfrm>
        </p:spPr>
        <p:txBody>
          <a:bodyPr/>
          <a:lstStyle/>
          <a:p>
            <a:pPr marL="0" marR="0" lvl="0" indent="0" algn="just" defTabSz="914400" rtl="0" eaLnBrk="1" fontAlgn="auto" latinLnBrk="0" hangingPunct="1">
              <a:lnSpc>
                <a:spcPct val="90000"/>
              </a:lnSpc>
              <a:spcBef>
                <a:spcPts val="1000"/>
              </a:spcBef>
              <a:spcAft>
                <a:spcPts val="0"/>
              </a:spcAft>
              <a:buClrTx/>
              <a:buSzTx/>
              <a:buNone/>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This process reduces the file size of font files, resulting in faster loading times and improved performance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Let's delve into the details of subsetting fonts:</a:t>
            </a:r>
          </a:p>
          <a:p>
            <a:pPr algn="just"/>
            <a:r>
              <a:rPr lang="en-US" b="1" dirty="0">
                <a:solidFill>
                  <a:srgbClr val="FF0000"/>
                </a:solidFill>
              </a:rPr>
              <a:t>Subsetting</a:t>
            </a:r>
            <a:r>
              <a:rPr lang="en-US" dirty="0">
                <a:solidFill>
                  <a:srgbClr val="FF0000"/>
                </a:solidFill>
              </a:rPr>
              <a:t> involves selecting and including only a subset of characters and glyphs from a font file that are needed for a specific purpose, such as displaying text content on a website</a:t>
            </a:r>
            <a:r>
              <a:rPr lang="en-US" dirty="0"/>
              <a:t>. </a:t>
            </a:r>
          </a:p>
          <a:p>
            <a:pPr algn="just"/>
            <a:r>
              <a:rPr lang="en-US" dirty="0"/>
              <a:t>Many fonts contain a wide range of characters, symbols, and glyphs, including those for languages, punctuation, and special characters that may not be used on a particular website.</a:t>
            </a:r>
          </a:p>
          <a:p>
            <a:pPr marL="0" marR="0" lvl="0" indent="0" algn="just" defTabSz="914400" rtl="0" eaLnBrk="1" fontAlgn="auto" latinLnBrk="0" hangingPunct="1">
              <a:lnSpc>
                <a:spcPct val="90000"/>
              </a:lnSpc>
              <a:spcBef>
                <a:spcPts val="1000"/>
              </a:spcBef>
              <a:spcAft>
                <a:spcPts val="0"/>
              </a:spcAft>
              <a:buClrTx/>
              <a:buSzTx/>
              <a:buNone/>
              <a:tabLst/>
              <a:defRPr/>
            </a:pP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Tree>
    <p:extLst>
      <p:ext uri="{BB962C8B-B14F-4D97-AF65-F5344CB8AC3E}">
        <p14:creationId xmlns:p14="http://schemas.microsoft.com/office/powerpoint/2010/main" val="2342521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2FAE-4093-8A38-53D3-7DD97E65BBCC}"/>
              </a:ext>
            </a:extLst>
          </p:cNvPr>
          <p:cNvSpPr>
            <a:spLocks noGrp="1"/>
          </p:cNvSpPr>
          <p:nvPr>
            <p:ph type="title"/>
          </p:nvPr>
        </p:nvSpPr>
        <p:spPr>
          <a:xfrm>
            <a:off x="196645" y="156950"/>
            <a:ext cx="11818374" cy="921224"/>
          </a:xfrm>
        </p:spPr>
        <p:txBody>
          <a:bodyPr>
            <a:normAutofit fontScale="90000"/>
          </a:bodyPr>
          <a:lstStyle/>
          <a:p>
            <a:pPr algn="ctr"/>
            <a:br>
              <a:rPr lang="en-US" b="1" dirty="0"/>
            </a:br>
            <a:r>
              <a:rPr lang="en-US" b="1" dirty="0">
                <a:solidFill>
                  <a:srgbClr val="FF0000"/>
                </a:solidFill>
                <a:latin typeface="Algerian" panose="04020705040A02060702" pitchFamily="82" charset="0"/>
              </a:rPr>
              <a:t>Why Subsetting is Important</a:t>
            </a:r>
            <a:br>
              <a:rPr lang="en-IN" b="1" dirty="0"/>
            </a:br>
            <a:endParaRPr lang="en-IN" b="1" dirty="0"/>
          </a:p>
        </p:txBody>
      </p:sp>
      <p:sp>
        <p:nvSpPr>
          <p:cNvPr id="3" name="Content Placeholder 2">
            <a:extLst>
              <a:ext uri="{FF2B5EF4-FFF2-40B4-BE49-F238E27FC236}">
                <a16:creationId xmlns:a16="http://schemas.microsoft.com/office/drawing/2014/main" id="{A64F6B56-1DAE-0C46-F0E1-918074C08AF1}"/>
              </a:ext>
            </a:extLst>
          </p:cNvPr>
          <p:cNvSpPr>
            <a:spLocks noGrp="1"/>
          </p:cNvSpPr>
          <p:nvPr>
            <p:ph idx="1"/>
          </p:nvPr>
        </p:nvSpPr>
        <p:spPr>
          <a:xfrm>
            <a:off x="682388" y="1078174"/>
            <a:ext cx="10686197" cy="5295330"/>
          </a:xfrm>
        </p:spPr>
        <p:txBody>
          <a:bodyPr>
            <a:normAutofit/>
          </a:bodyPr>
          <a:lstStyle/>
          <a:p>
            <a:pPr marL="0" indent="0" algn="just">
              <a:buNone/>
            </a:pPr>
            <a:r>
              <a:rPr lang="en-US" b="1" dirty="0"/>
              <a:t>Reduced File Size</a:t>
            </a:r>
            <a:r>
              <a:rPr lang="en-US" dirty="0"/>
              <a:t>: Including only the necessary characters and glyphs significantly reduces the file size of font files. </a:t>
            </a:r>
            <a:r>
              <a:rPr lang="en-US" dirty="0">
                <a:solidFill>
                  <a:srgbClr val="FF0000"/>
                </a:solidFill>
              </a:rPr>
              <a:t>Smaller file sizes result in faster downloads and reduced bandwidth consumption, especially for users accessing the website on mobile devices or with slower internet connections.</a:t>
            </a:r>
          </a:p>
          <a:p>
            <a:pPr marL="0" indent="0" algn="just">
              <a:buNone/>
            </a:pPr>
            <a:r>
              <a:rPr lang="en-US" b="1" dirty="0"/>
              <a:t>Faster Load Times</a:t>
            </a:r>
            <a:r>
              <a:rPr lang="en-US" dirty="0"/>
              <a:t>: Smaller font files load more quickly, leading to faster overall page load times. </a:t>
            </a:r>
            <a:r>
              <a:rPr lang="en-US" dirty="0">
                <a:solidFill>
                  <a:srgbClr val="FF0000"/>
                </a:solidFill>
              </a:rPr>
              <a:t>This is particularly important for improving the perceived performance of a website and enhancing user experience.</a:t>
            </a:r>
          </a:p>
          <a:p>
            <a:pPr marL="0" indent="0" algn="just">
              <a:buNone/>
            </a:pPr>
            <a:r>
              <a:rPr lang="en-US" b="1" dirty="0"/>
              <a:t>Bandwidth Savings</a:t>
            </a:r>
            <a:r>
              <a:rPr lang="en-US" dirty="0"/>
              <a:t>: </a:t>
            </a:r>
            <a:r>
              <a:rPr lang="en-US" dirty="0">
                <a:solidFill>
                  <a:srgbClr val="FF0000"/>
                </a:solidFill>
              </a:rPr>
              <a:t>By reducing the size of font files, subsetting helps conserve bandwidth, which is beneficial for both website visitors and website owners, especially on websites with high traffic volumes</a:t>
            </a:r>
            <a:r>
              <a:rPr lang="en-US" dirty="0"/>
              <a:t>.</a:t>
            </a:r>
            <a:endParaRPr lang="en-IN" dirty="0"/>
          </a:p>
        </p:txBody>
      </p:sp>
    </p:spTree>
    <p:extLst>
      <p:ext uri="{BB962C8B-B14F-4D97-AF65-F5344CB8AC3E}">
        <p14:creationId xmlns:p14="http://schemas.microsoft.com/office/powerpoint/2010/main" val="804622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B716-00E2-0B33-E911-ACD794E96847}"/>
              </a:ext>
            </a:extLst>
          </p:cNvPr>
          <p:cNvSpPr>
            <a:spLocks noGrp="1"/>
          </p:cNvSpPr>
          <p:nvPr>
            <p:ph type="title"/>
          </p:nvPr>
        </p:nvSpPr>
        <p:spPr>
          <a:xfrm>
            <a:off x="700548" y="89821"/>
            <a:ext cx="10515600" cy="1056591"/>
          </a:xfrm>
        </p:spPr>
        <p:txBody>
          <a:bodyPr>
            <a:normAutofit/>
          </a:bodyPr>
          <a:lstStyle/>
          <a:p>
            <a:pPr algn="ctr"/>
            <a:r>
              <a:rPr lang="en-IN" sz="4000" b="1" dirty="0">
                <a:solidFill>
                  <a:srgbClr val="FF0000"/>
                </a:solidFill>
                <a:latin typeface="Algerian" panose="04020705040A02060702" pitchFamily="82" charset="0"/>
              </a:rPr>
              <a:t>Techniques for </a:t>
            </a:r>
            <a:r>
              <a:rPr lang="en-IN" sz="4000" b="1" dirty="0" err="1">
                <a:solidFill>
                  <a:srgbClr val="FF0000"/>
                </a:solidFill>
                <a:latin typeface="Algerian" panose="04020705040A02060702" pitchFamily="82" charset="0"/>
              </a:rPr>
              <a:t>Subsetting</a:t>
            </a:r>
            <a:r>
              <a:rPr lang="en-IN" sz="4000" b="1" dirty="0">
                <a:solidFill>
                  <a:srgbClr val="FF0000"/>
                </a:solidFill>
                <a:latin typeface="Algerian" panose="04020705040A02060702" pitchFamily="82" charset="0"/>
              </a:rPr>
              <a:t> Fonts</a:t>
            </a:r>
          </a:p>
        </p:txBody>
      </p:sp>
      <p:sp>
        <p:nvSpPr>
          <p:cNvPr id="3" name="Content Placeholder 2">
            <a:extLst>
              <a:ext uri="{FF2B5EF4-FFF2-40B4-BE49-F238E27FC236}">
                <a16:creationId xmlns:a16="http://schemas.microsoft.com/office/drawing/2014/main" id="{456A4044-7D3B-C89B-6C7B-F250F61E20ED}"/>
              </a:ext>
            </a:extLst>
          </p:cNvPr>
          <p:cNvSpPr>
            <a:spLocks noGrp="1"/>
          </p:cNvSpPr>
          <p:nvPr>
            <p:ph idx="1"/>
          </p:nvPr>
        </p:nvSpPr>
        <p:spPr>
          <a:xfrm>
            <a:off x="757451" y="1146413"/>
            <a:ext cx="10515600" cy="4892722"/>
          </a:xfrm>
        </p:spPr>
        <p:txBody>
          <a:bodyPr>
            <a:normAutofit/>
          </a:bodyPr>
          <a:lstStyle/>
          <a:p>
            <a:pPr marL="0" indent="0" algn="just">
              <a:buNone/>
            </a:pPr>
            <a:r>
              <a:rPr lang="en-US" b="1" dirty="0"/>
              <a:t>Identify Required Characters</a:t>
            </a:r>
            <a:r>
              <a:rPr lang="en-US" dirty="0"/>
              <a:t>: </a:t>
            </a:r>
            <a:r>
              <a:rPr lang="en-US" dirty="0">
                <a:solidFill>
                  <a:srgbClr val="FF0000"/>
                </a:solidFill>
              </a:rPr>
              <a:t>Determine which characters and glyphs are necessary for your website or web application</a:t>
            </a:r>
            <a:r>
              <a:rPr lang="en-US" dirty="0"/>
              <a:t>. This typically includes letters, numbers, punctuation marks, symbols, and special characters used in the content and design elements of your site.</a:t>
            </a:r>
          </a:p>
          <a:p>
            <a:pPr marL="0" indent="0" algn="just">
              <a:buNone/>
            </a:pPr>
            <a:r>
              <a:rPr lang="en-US" b="1" dirty="0"/>
              <a:t>Use Online Tools</a:t>
            </a:r>
            <a:r>
              <a:rPr lang="en-US" dirty="0"/>
              <a:t>: There are several online tools and services available that facilitate font subsetting. </a:t>
            </a:r>
            <a:r>
              <a:rPr lang="en-US" dirty="0">
                <a:solidFill>
                  <a:srgbClr val="FF0000"/>
                </a:solidFill>
              </a:rPr>
              <a:t>These tools allow you to specify the characters and glyphs you need and generate a subset of the font file containing only those characters. </a:t>
            </a:r>
            <a:r>
              <a:rPr lang="en-US" dirty="0"/>
              <a:t>Some popular tools include Font Squirrel's </a:t>
            </a:r>
            <a:r>
              <a:rPr lang="en-US" dirty="0" err="1"/>
              <a:t>Webfont</a:t>
            </a:r>
            <a:r>
              <a:rPr lang="en-US" dirty="0"/>
              <a:t> Generator, Glyphhanger, and </a:t>
            </a:r>
            <a:r>
              <a:rPr lang="en-US" dirty="0" err="1"/>
              <a:t>Transfonter</a:t>
            </a:r>
            <a:r>
              <a:rPr lang="en-US" dirty="0"/>
              <a:t>.</a:t>
            </a:r>
          </a:p>
        </p:txBody>
      </p:sp>
    </p:spTree>
    <p:extLst>
      <p:ext uri="{BB962C8B-B14F-4D97-AF65-F5344CB8AC3E}">
        <p14:creationId xmlns:p14="http://schemas.microsoft.com/office/powerpoint/2010/main" val="753360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FE2D-434D-DC2F-4B7F-D83CBAE0D0DC}"/>
              </a:ext>
            </a:extLst>
          </p:cNvPr>
          <p:cNvSpPr>
            <a:spLocks noGrp="1"/>
          </p:cNvSpPr>
          <p:nvPr>
            <p:ph type="title"/>
          </p:nvPr>
        </p:nvSpPr>
        <p:spPr>
          <a:xfrm>
            <a:off x="838200" y="283496"/>
            <a:ext cx="10515600" cy="795081"/>
          </a:xfrm>
        </p:spPr>
        <p:txBody>
          <a:bodyPr>
            <a:normAutofit/>
          </a:bodyPr>
          <a:lstStyle/>
          <a:p>
            <a:pPr algn="ctr"/>
            <a:r>
              <a:rPr lang="en-IN" sz="4000" dirty="0">
                <a:solidFill>
                  <a:srgbClr val="FF0000"/>
                </a:solidFill>
                <a:latin typeface="Algerian" panose="04020705040A02060702" pitchFamily="82" charset="0"/>
              </a:rPr>
              <a:t>Using fonts wisely</a:t>
            </a:r>
          </a:p>
        </p:txBody>
      </p:sp>
      <p:sp>
        <p:nvSpPr>
          <p:cNvPr id="3" name="Content Placeholder 2">
            <a:extLst>
              <a:ext uri="{FF2B5EF4-FFF2-40B4-BE49-F238E27FC236}">
                <a16:creationId xmlns:a16="http://schemas.microsoft.com/office/drawing/2014/main" id="{87B2BA18-F95D-0B4D-D7FD-9304CE3128F6}"/>
              </a:ext>
            </a:extLst>
          </p:cNvPr>
          <p:cNvSpPr>
            <a:spLocks noGrp="1"/>
          </p:cNvSpPr>
          <p:nvPr>
            <p:ph idx="1"/>
          </p:nvPr>
        </p:nvSpPr>
        <p:spPr>
          <a:xfrm>
            <a:off x="285135" y="1229032"/>
            <a:ext cx="11611897" cy="5270091"/>
          </a:xfrm>
        </p:spPr>
        <p:txBody>
          <a:bodyPr>
            <a:normAutofit/>
          </a:bodyPr>
          <a:lstStyle/>
          <a:p>
            <a:pPr algn="just"/>
            <a:r>
              <a:rPr lang="en-US" dirty="0"/>
              <a:t>An optimal use of fonts begins with selection. </a:t>
            </a:r>
          </a:p>
          <a:p>
            <a:pPr algn="just"/>
            <a:r>
              <a:rPr lang="en-US" dirty="0"/>
              <a:t>Although font providers such as </a:t>
            </a:r>
            <a:r>
              <a:rPr lang="en-US" dirty="0">
                <a:solidFill>
                  <a:srgbClr val="FF0000"/>
                </a:solidFill>
              </a:rPr>
              <a:t>Google Fonts and Adobe Typekit </a:t>
            </a:r>
            <a:r>
              <a:rPr lang="en-US" dirty="0"/>
              <a:t>do a lot to guide you in selecting fonts, at times you’ll need to host fonts yourself either because the font you need isn’t available on these services, or your client has specific requirements that may prohibit you from using them.</a:t>
            </a:r>
          </a:p>
          <a:p>
            <a:pPr algn="just"/>
            <a:r>
              <a:rPr lang="en-US" dirty="0"/>
              <a:t>Before you start, you need to download the client’s site and run it locally with these commands: </a:t>
            </a:r>
          </a:p>
          <a:p>
            <a:pPr algn="just"/>
            <a:r>
              <a:rPr lang="en-US" dirty="0"/>
              <a:t>git </a:t>
            </a:r>
            <a:r>
              <a:rPr lang="en-US" dirty="0" err="1"/>
              <a:t>clon</a:t>
            </a:r>
            <a:r>
              <a:rPr lang="en-US" dirty="0"/>
              <a:t> https://github.com/webopt/ch7-fonts.git </a:t>
            </a:r>
          </a:p>
          <a:p>
            <a:pPr algn="just"/>
            <a:r>
              <a:rPr lang="en-US" dirty="0"/>
              <a:t>cd ch7-fonts </a:t>
            </a:r>
          </a:p>
          <a:p>
            <a:pPr algn="just"/>
            <a:r>
              <a:rPr lang="en-US" dirty="0"/>
              <a:t>npm install </a:t>
            </a:r>
          </a:p>
          <a:p>
            <a:pPr algn="just"/>
            <a:r>
              <a:rPr lang="en-US" dirty="0"/>
              <a:t>node http.js</a:t>
            </a:r>
            <a:endParaRPr lang="en-IN" dirty="0"/>
          </a:p>
        </p:txBody>
      </p:sp>
    </p:spTree>
    <p:extLst>
      <p:ext uri="{BB962C8B-B14F-4D97-AF65-F5344CB8AC3E}">
        <p14:creationId xmlns:p14="http://schemas.microsoft.com/office/powerpoint/2010/main" val="2004950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F7CC9E-0A0E-A70C-3C95-6DE7DC3E3EBD}"/>
              </a:ext>
            </a:extLst>
          </p:cNvPr>
          <p:cNvSpPr>
            <a:spLocks noGrp="1"/>
          </p:cNvSpPr>
          <p:nvPr>
            <p:ph idx="1"/>
          </p:nvPr>
        </p:nvSpPr>
        <p:spPr>
          <a:xfrm>
            <a:off x="838200" y="661916"/>
            <a:ext cx="10515600" cy="5515047"/>
          </a:xfrm>
        </p:spPr>
        <p:txBody>
          <a:bodyPr/>
          <a:lstStyle/>
          <a:p>
            <a:pPr marL="0" marR="0" lvl="0" indent="0" algn="just" defTabSz="914400" rtl="0" eaLnBrk="1" fontAlgn="auto" latinLnBrk="0" hangingPunct="1">
              <a:lnSpc>
                <a:spcPct val="90000"/>
              </a:lnSpc>
              <a:spcBef>
                <a:spcPts val="1000"/>
              </a:spcBef>
              <a:spcAft>
                <a:spcPts val="0"/>
              </a:spcAft>
              <a:buClrTx/>
              <a:buSz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Font Editing Software</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600" b="0" i="0" u="none" strike="noStrike" kern="1200" cap="none" spc="0" normalizeH="0" baseline="0" noProof="0" dirty="0">
                <a:ln>
                  <a:noFill/>
                </a:ln>
                <a:solidFill>
                  <a:srgbClr val="FF0000"/>
                </a:solidFill>
                <a:effectLst/>
                <a:uLnTx/>
                <a:uFillTx/>
                <a:latin typeface="Calibri" panose="020F0502020204030204"/>
                <a:ea typeface="+mn-ea"/>
                <a:cs typeface="+mn-cs"/>
              </a:rPr>
              <a:t>Advanced users can use font editing software like FontForge or Glyphs to manually subset fonts</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These tools provide more control over the subsetting process and allow you to customize which characters and glyphs are included in the subset.</a:t>
            </a:r>
          </a:p>
          <a:p>
            <a:pPr marL="0" marR="0" lvl="0" indent="0" algn="just" defTabSz="914400" rtl="0" eaLnBrk="1" fontAlgn="auto" latinLnBrk="0" hangingPunct="1">
              <a:lnSpc>
                <a:spcPct val="90000"/>
              </a:lnSpc>
              <a:spcBef>
                <a:spcPts val="1000"/>
              </a:spcBef>
              <a:spcAft>
                <a:spcPts val="0"/>
              </a:spcAft>
              <a:buClrTx/>
              <a:buSzTx/>
              <a:buNone/>
              <a:tabLst/>
              <a:defRPr/>
            </a:pPr>
            <a:r>
              <a:rPr kumimoji="0" lang="en-US" sz="2600" b="1" i="0" u="none" strike="noStrike" kern="1200" cap="none" spc="0" normalizeH="0" baseline="0" noProof="0" dirty="0">
                <a:ln>
                  <a:noFill/>
                </a:ln>
                <a:solidFill>
                  <a:prstClr val="black"/>
                </a:solidFill>
                <a:effectLst/>
                <a:uLnTx/>
                <a:uFillTx/>
                <a:latin typeface="Calibri" panose="020F0502020204030204"/>
                <a:ea typeface="+mn-ea"/>
                <a:cs typeface="+mn-cs"/>
              </a:rPr>
              <a:t>CSS @font-face Rule</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600" b="0" i="0" u="none" strike="noStrike" kern="1200" cap="none" spc="0" normalizeH="0" baseline="0" noProof="0" dirty="0">
                <a:ln>
                  <a:noFill/>
                </a:ln>
                <a:solidFill>
                  <a:srgbClr val="FF0000"/>
                </a:solidFill>
                <a:effectLst/>
                <a:uLnTx/>
                <a:uFillTx/>
                <a:latin typeface="Calibri" panose="020F0502020204030204"/>
                <a:ea typeface="+mn-ea"/>
                <a:cs typeface="+mn-cs"/>
              </a:rPr>
              <a:t>When using the @font-face rule to embed custom fonts in your CSS, you can specify a subset of characters using the unicode-range descriptor.</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This ensures that only the specified characters are downloaded and rendered by the browser, further optimizing font loading and performance.</a:t>
            </a:r>
            <a:endParaRPr kumimoji="0" lang="en-IN"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Tree>
    <p:extLst>
      <p:ext uri="{BB962C8B-B14F-4D97-AF65-F5344CB8AC3E}">
        <p14:creationId xmlns:p14="http://schemas.microsoft.com/office/powerpoint/2010/main" val="183465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AF87-F5F3-9D96-9486-A934C47BA7BF}"/>
              </a:ext>
            </a:extLst>
          </p:cNvPr>
          <p:cNvSpPr>
            <a:spLocks noGrp="1"/>
          </p:cNvSpPr>
          <p:nvPr>
            <p:ph type="title"/>
          </p:nvPr>
        </p:nvSpPr>
        <p:spPr/>
        <p:txBody>
          <a:bodyPr/>
          <a:lstStyle/>
          <a:p>
            <a:pPr algn="ctr"/>
            <a:r>
              <a:rPr lang="en-US" b="1" dirty="0" err="1"/>
              <a:t>Glyphhanger</a:t>
            </a:r>
            <a:r>
              <a:rPr lang="en-US" b="1" dirty="0"/>
              <a:t> — a tool to subset and optimize fonts</a:t>
            </a:r>
            <a:endParaRPr lang="en-IN" b="1" dirty="0"/>
          </a:p>
        </p:txBody>
      </p:sp>
      <p:sp>
        <p:nvSpPr>
          <p:cNvPr id="7" name="Content Placeholder 6">
            <a:extLst>
              <a:ext uri="{FF2B5EF4-FFF2-40B4-BE49-F238E27FC236}">
                <a16:creationId xmlns:a16="http://schemas.microsoft.com/office/drawing/2014/main" id="{F383665C-66F9-3223-A926-F579E0002F6C}"/>
              </a:ext>
            </a:extLst>
          </p:cNvPr>
          <p:cNvSpPr>
            <a:spLocks noGrp="1"/>
          </p:cNvSpPr>
          <p:nvPr>
            <p:ph idx="1"/>
          </p:nvPr>
        </p:nvSpPr>
        <p:spPr/>
        <p:txBody>
          <a:bodyPr/>
          <a:lstStyle/>
          <a:p>
            <a:pPr algn="just"/>
            <a:r>
              <a:rPr lang="en-US" dirty="0" err="1"/>
              <a:t>Glyphhanger</a:t>
            </a:r>
            <a:r>
              <a:rPr lang="en-US" dirty="0"/>
              <a:t> is a tool used for </a:t>
            </a:r>
            <a:r>
              <a:rPr lang="en-US" dirty="0" err="1"/>
              <a:t>subsetting</a:t>
            </a:r>
            <a:r>
              <a:rPr lang="en-US" dirty="0"/>
              <a:t> web fonts. </a:t>
            </a:r>
          </a:p>
          <a:p>
            <a:pPr algn="just"/>
            <a:r>
              <a:rPr lang="en-US" dirty="0" err="1"/>
              <a:t>Subsetting</a:t>
            </a:r>
            <a:r>
              <a:rPr lang="en-US" dirty="0"/>
              <a:t> involves selecting only the characters needed for a particular web page, which can help reduce the file size of the font, thus improving performance. </a:t>
            </a:r>
          </a:p>
          <a:p>
            <a:pPr algn="just"/>
            <a:r>
              <a:rPr lang="en-US" dirty="0" err="1"/>
              <a:t>Glyphhanger</a:t>
            </a:r>
            <a:r>
              <a:rPr lang="en-US" dirty="0"/>
              <a:t> can be particularly useful for web developers who want to optimize font loading on their websites.</a:t>
            </a:r>
          </a:p>
        </p:txBody>
      </p:sp>
    </p:spTree>
    <p:extLst>
      <p:ext uri="{BB962C8B-B14F-4D97-AF65-F5344CB8AC3E}">
        <p14:creationId xmlns:p14="http://schemas.microsoft.com/office/powerpoint/2010/main" val="3662079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46432-A3CB-7E7C-8BE2-311D2F72319C}"/>
              </a:ext>
            </a:extLst>
          </p:cNvPr>
          <p:cNvSpPr>
            <a:spLocks noGrp="1"/>
          </p:cNvSpPr>
          <p:nvPr>
            <p:ph idx="1"/>
          </p:nvPr>
        </p:nvSpPr>
        <p:spPr>
          <a:xfrm>
            <a:off x="542259" y="520994"/>
            <a:ext cx="11142921" cy="6039293"/>
          </a:xfrm>
        </p:spPr>
        <p:txBody>
          <a:bodyPr>
            <a:normAutofit fontScale="92500" lnSpcReduction="10000"/>
          </a:bodyPr>
          <a:lstStyle/>
          <a:p>
            <a:pPr marL="0" indent="0" algn="just">
              <a:buNone/>
            </a:pPr>
            <a:r>
              <a:rPr lang="en-US" b="1" dirty="0"/>
              <a:t>To use </a:t>
            </a:r>
            <a:r>
              <a:rPr lang="en-US" b="1" dirty="0" err="1"/>
              <a:t>Glyphhanger</a:t>
            </a:r>
            <a:r>
              <a:rPr lang="en-US" b="1" dirty="0"/>
              <a:t> for </a:t>
            </a:r>
            <a:r>
              <a:rPr lang="en-US" b="1" dirty="0" err="1"/>
              <a:t>subsetting</a:t>
            </a:r>
            <a:r>
              <a:rPr lang="en-US" b="1" dirty="0"/>
              <a:t>, follow these general steps:</a:t>
            </a:r>
          </a:p>
          <a:p>
            <a:pPr algn="just"/>
            <a:r>
              <a:rPr lang="en-US" b="1" dirty="0"/>
              <a:t>Install </a:t>
            </a:r>
            <a:r>
              <a:rPr lang="en-US" b="1" dirty="0" err="1"/>
              <a:t>Glyphhanger</a:t>
            </a:r>
            <a:r>
              <a:rPr lang="en-US" b="1" dirty="0"/>
              <a:t>: </a:t>
            </a:r>
            <a:r>
              <a:rPr lang="en-US" dirty="0"/>
              <a:t>You can install </a:t>
            </a:r>
            <a:r>
              <a:rPr lang="en-US" dirty="0" err="1"/>
              <a:t>Glyphhanger</a:t>
            </a:r>
            <a:r>
              <a:rPr lang="en-US" dirty="0"/>
              <a:t> using </a:t>
            </a:r>
            <a:r>
              <a:rPr lang="en-US" dirty="0" err="1"/>
              <a:t>npm</a:t>
            </a:r>
            <a:r>
              <a:rPr lang="en-US" dirty="0"/>
              <a:t> (Node Package Manager) by running the following command in your terminal:</a:t>
            </a:r>
            <a:endParaRPr lang="en-IN" dirty="0"/>
          </a:p>
          <a:p>
            <a:pPr marL="457200" lvl="1" indent="0" algn="just">
              <a:buNone/>
            </a:pPr>
            <a:r>
              <a:rPr lang="en-IN" sz="3200" dirty="0">
                <a:solidFill>
                  <a:srgbClr val="FF0000"/>
                </a:solidFill>
              </a:rPr>
              <a:t>	</a:t>
            </a:r>
            <a:r>
              <a:rPr lang="en-IN" sz="3200" dirty="0" err="1">
                <a:solidFill>
                  <a:srgbClr val="FF0000"/>
                </a:solidFill>
              </a:rPr>
              <a:t>npm</a:t>
            </a:r>
            <a:r>
              <a:rPr lang="en-IN" sz="3200" dirty="0">
                <a:solidFill>
                  <a:srgbClr val="FF0000"/>
                </a:solidFill>
              </a:rPr>
              <a:t> install -g </a:t>
            </a:r>
            <a:r>
              <a:rPr lang="en-IN" sz="3200" dirty="0" err="1">
                <a:solidFill>
                  <a:srgbClr val="FF0000"/>
                </a:solidFill>
              </a:rPr>
              <a:t>glyphhanger</a:t>
            </a:r>
            <a:endParaRPr lang="en-IN" sz="3200" dirty="0">
              <a:solidFill>
                <a:srgbClr val="FF0000"/>
              </a:solidFill>
            </a:endParaRPr>
          </a:p>
          <a:p>
            <a:pPr algn="just"/>
            <a:r>
              <a:rPr lang="en-US" b="1" dirty="0"/>
              <a:t>Run </a:t>
            </a:r>
            <a:r>
              <a:rPr lang="en-US" b="1" dirty="0" err="1"/>
              <a:t>Glyphhanger</a:t>
            </a:r>
            <a:r>
              <a:rPr lang="en-US" b="1" dirty="0"/>
              <a:t>: </a:t>
            </a:r>
            <a:r>
              <a:rPr lang="en-US" dirty="0"/>
              <a:t>Navigate to your project directory in the terminal and run </a:t>
            </a:r>
            <a:r>
              <a:rPr lang="en-US" dirty="0" err="1"/>
              <a:t>Glyphhanger</a:t>
            </a:r>
            <a:r>
              <a:rPr lang="en-US" dirty="0"/>
              <a:t> with the following command:</a:t>
            </a:r>
          </a:p>
          <a:p>
            <a:pPr marL="0" indent="0" algn="just">
              <a:buNone/>
            </a:pPr>
            <a:r>
              <a:rPr lang="en-US" dirty="0"/>
              <a:t>	</a:t>
            </a:r>
            <a:r>
              <a:rPr lang="en-US" sz="3200" dirty="0" err="1">
                <a:solidFill>
                  <a:srgbClr val="FF0000"/>
                </a:solidFill>
              </a:rPr>
              <a:t>glyphhanger</a:t>
            </a:r>
            <a:r>
              <a:rPr lang="en-US" sz="3200" dirty="0">
                <a:solidFill>
                  <a:srgbClr val="FF0000"/>
                </a:solidFill>
              </a:rPr>
              <a:t> &lt;</a:t>
            </a:r>
            <a:r>
              <a:rPr lang="en-US" sz="3200" dirty="0" err="1">
                <a:solidFill>
                  <a:srgbClr val="FF0000"/>
                </a:solidFill>
              </a:rPr>
              <a:t>url</a:t>
            </a:r>
            <a:r>
              <a:rPr lang="en-US" sz="3200" dirty="0">
                <a:solidFill>
                  <a:srgbClr val="FF0000"/>
                </a:solidFill>
              </a:rPr>
              <a:t>&gt;</a:t>
            </a:r>
          </a:p>
          <a:p>
            <a:pPr algn="just"/>
            <a:r>
              <a:rPr lang="en-US" b="1" dirty="0"/>
              <a:t>Review Subset: </a:t>
            </a:r>
            <a:r>
              <a:rPr lang="en-US" dirty="0" err="1"/>
              <a:t>Glyphhanger</a:t>
            </a:r>
            <a:r>
              <a:rPr lang="en-US" dirty="0"/>
              <a:t> will generate a subset of the font files used on the web page and output them. Review the generated subset to ensure it includes all the necessary characters for your web page.</a:t>
            </a:r>
          </a:p>
          <a:p>
            <a:pPr algn="just"/>
            <a:r>
              <a:rPr lang="en-US" b="1" dirty="0"/>
              <a:t>Use </a:t>
            </a:r>
            <a:r>
              <a:rPr lang="en-US" b="1" dirty="0" err="1"/>
              <a:t>Subsetted</a:t>
            </a:r>
            <a:r>
              <a:rPr lang="en-US" b="1" dirty="0"/>
              <a:t> Fonts: </a:t>
            </a:r>
            <a:r>
              <a:rPr lang="en-US" dirty="0"/>
              <a:t>Once you're satisfied with the subset, integrate the </a:t>
            </a:r>
            <a:r>
              <a:rPr lang="en-US" dirty="0" err="1"/>
              <a:t>subsetted</a:t>
            </a:r>
            <a:r>
              <a:rPr lang="en-US" dirty="0"/>
              <a:t> font files into your web project. You'll need to update your CSS to point to the </a:t>
            </a:r>
            <a:r>
              <a:rPr lang="en-US" dirty="0" err="1"/>
              <a:t>subsetted</a:t>
            </a:r>
            <a:r>
              <a:rPr lang="en-US" dirty="0"/>
              <a:t> font files rather than the original ones.</a:t>
            </a:r>
          </a:p>
          <a:p>
            <a:pPr algn="just"/>
            <a:r>
              <a:rPr lang="en-US" b="1" dirty="0"/>
              <a:t>Test:</a:t>
            </a:r>
            <a:r>
              <a:rPr lang="en-US" dirty="0"/>
              <a:t> Test your web page to ensure that the </a:t>
            </a:r>
            <a:r>
              <a:rPr lang="en-US" dirty="0" err="1"/>
              <a:t>subsetted</a:t>
            </a:r>
            <a:r>
              <a:rPr lang="en-US" dirty="0"/>
              <a:t> fonts are displaying correctly and that all necessary characters are included.</a:t>
            </a:r>
            <a:endParaRPr lang="en-IN" dirty="0"/>
          </a:p>
        </p:txBody>
      </p:sp>
    </p:spTree>
    <p:extLst>
      <p:ext uri="{BB962C8B-B14F-4D97-AF65-F5344CB8AC3E}">
        <p14:creationId xmlns:p14="http://schemas.microsoft.com/office/powerpoint/2010/main" val="2357273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FFB662-032E-8725-65CB-3B0056B9AEB0}"/>
              </a:ext>
            </a:extLst>
          </p:cNvPr>
          <p:cNvSpPr>
            <a:spLocks noGrp="1"/>
          </p:cNvSpPr>
          <p:nvPr>
            <p:ph idx="1"/>
          </p:nvPr>
        </p:nvSpPr>
        <p:spPr>
          <a:xfrm>
            <a:off x="340242" y="552893"/>
            <a:ext cx="11568223" cy="5964865"/>
          </a:xfrm>
        </p:spPr>
        <p:txBody>
          <a:bodyPr>
            <a:normAutofit lnSpcReduction="10000"/>
          </a:bodyPr>
          <a:lstStyle/>
          <a:p>
            <a:pPr marL="0" indent="0">
              <a:buNone/>
            </a:pPr>
            <a:r>
              <a:rPr lang="en-IN" b="1" dirty="0"/>
              <a:t>Example.</a:t>
            </a:r>
            <a:r>
              <a:rPr lang="en-IN" dirty="0"/>
              <a:t> </a:t>
            </a:r>
            <a:r>
              <a:rPr lang="en-US" dirty="0"/>
              <a:t>Let's say you have a website with a web font imported like this in your </a:t>
            </a:r>
            <a:r>
              <a:rPr lang="en-US" b="1" dirty="0"/>
              <a:t>CSS:</a:t>
            </a:r>
          </a:p>
          <a:p>
            <a:pPr marL="457200" lvl="1" indent="0">
              <a:buNone/>
            </a:pPr>
            <a:r>
              <a:rPr lang="en-IN" sz="2800" dirty="0">
                <a:solidFill>
                  <a:srgbClr val="FF0000"/>
                </a:solidFill>
              </a:rPr>
              <a:t>@font-face {</a:t>
            </a:r>
          </a:p>
          <a:p>
            <a:pPr marL="457200" lvl="1" indent="0">
              <a:buNone/>
            </a:pPr>
            <a:r>
              <a:rPr lang="en-IN" sz="2800" dirty="0">
                <a:solidFill>
                  <a:srgbClr val="FF0000"/>
                </a:solidFill>
              </a:rPr>
              <a:t>    font-family: 'Roboto';</a:t>
            </a:r>
          </a:p>
          <a:p>
            <a:pPr marL="457200" lvl="1" indent="0">
              <a:buNone/>
            </a:pPr>
            <a:r>
              <a:rPr lang="en-IN" sz="2800" dirty="0">
                <a:solidFill>
                  <a:srgbClr val="FF0000"/>
                </a:solidFill>
              </a:rPr>
              <a:t>    </a:t>
            </a:r>
            <a:r>
              <a:rPr lang="en-IN" sz="2800" dirty="0" err="1">
                <a:solidFill>
                  <a:srgbClr val="FF0000"/>
                </a:solidFill>
              </a:rPr>
              <a:t>src</a:t>
            </a:r>
            <a:r>
              <a:rPr lang="en-IN" sz="2800" dirty="0">
                <a:solidFill>
                  <a:srgbClr val="FF0000"/>
                </a:solidFill>
              </a:rPr>
              <a:t>: </a:t>
            </a:r>
            <a:r>
              <a:rPr lang="en-IN" sz="2800" dirty="0" err="1">
                <a:solidFill>
                  <a:srgbClr val="FF0000"/>
                </a:solidFill>
              </a:rPr>
              <a:t>url</a:t>
            </a:r>
            <a:r>
              <a:rPr lang="en-IN" sz="2800" dirty="0">
                <a:solidFill>
                  <a:srgbClr val="FF0000"/>
                </a:solidFill>
              </a:rPr>
              <a:t>('Roboto-Regular.woff2') format('woff2'),</a:t>
            </a:r>
          </a:p>
          <a:p>
            <a:pPr marL="457200" lvl="1" indent="0">
              <a:buNone/>
            </a:pPr>
            <a:r>
              <a:rPr lang="en-IN" sz="2800" dirty="0">
                <a:solidFill>
                  <a:srgbClr val="FF0000"/>
                </a:solidFill>
              </a:rPr>
              <a:t>         </a:t>
            </a:r>
            <a:r>
              <a:rPr lang="en-IN" sz="2800" dirty="0" err="1">
                <a:solidFill>
                  <a:srgbClr val="FF0000"/>
                </a:solidFill>
              </a:rPr>
              <a:t>url</a:t>
            </a:r>
            <a:r>
              <a:rPr lang="en-IN" sz="2800" dirty="0">
                <a:solidFill>
                  <a:srgbClr val="FF0000"/>
                </a:solidFill>
              </a:rPr>
              <a:t>('Roboto-</a:t>
            </a:r>
            <a:r>
              <a:rPr lang="en-IN" sz="2800" dirty="0" err="1">
                <a:solidFill>
                  <a:srgbClr val="FF0000"/>
                </a:solidFill>
              </a:rPr>
              <a:t>Regular.woff</a:t>
            </a:r>
            <a:r>
              <a:rPr lang="en-IN" sz="2800" dirty="0">
                <a:solidFill>
                  <a:srgbClr val="FF0000"/>
                </a:solidFill>
              </a:rPr>
              <a:t>') format('</a:t>
            </a:r>
            <a:r>
              <a:rPr lang="en-IN" sz="2800" dirty="0" err="1">
                <a:solidFill>
                  <a:srgbClr val="FF0000"/>
                </a:solidFill>
              </a:rPr>
              <a:t>woff</a:t>
            </a:r>
            <a:r>
              <a:rPr lang="en-IN" sz="2800" dirty="0">
                <a:solidFill>
                  <a:srgbClr val="FF0000"/>
                </a:solidFill>
              </a:rPr>
              <a:t>');</a:t>
            </a:r>
          </a:p>
          <a:p>
            <a:pPr marL="457200" lvl="1" indent="0">
              <a:buNone/>
            </a:pPr>
            <a:r>
              <a:rPr lang="en-IN" sz="2800" dirty="0">
                <a:solidFill>
                  <a:srgbClr val="FF0000"/>
                </a:solidFill>
              </a:rPr>
              <a:t>    font-weight: normal;</a:t>
            </a:r>
          </a:p>
          <a:p>
            <a:pPr marL="457200" lvl="1" indent="0">
              <a:buNone/>
            </a:pPr>
            <a:r>
              <a:rPr lang="en-IN" sz="2800" dirty="0">
                <a:solidFill>
                  <a:srgbClr val="FF0000"/>
                </a:solidFill>
              </a:rPr>
              <a:t>    font-style: normal;</a:t>
            </a:r>
          </a:p>
          <a:p>
            <a:pPr marL="457200" lvl="1" indent="0">
              <a:buNone/>
            </a:pPr>
            <a:r>
              <a:rPr lang="en-IN" sz="2800" dirty="0">
                <a:solidFill>
                  <a:srgbClr val="FF0000"/>
                </a:solidFill>
              </a:rPr>
              <a:t>}</a:t>
            </a:r>
          </a:p>
          <a:p>
            <a:pPr marL="0" indent="0">
              <a:buNone/>
            </a:pPr>
            <a:r>
              <a:rPr lang="en-US" dirty="0"/>
              <a:t>Now, subset this font to only include the characters used on your homepage. </a:t>
            </a:r>
          </a:p>
          <a:p>
            <a:pPr marL="0" indent="0">
              <a:buNone/>
            </a:pPr>
            <a:r>
              <a:rPr lang="en-IN" b="1" dirty="0"/>
              <a:t>Install </a:t>
            </a:r>
            <a:r>
              <a:rPr lang="en-IN" b="1" dirty="0" err="1"/>
              <a:t>Glyphhanger</a:t>
            </a:r>
            <a:r>
              <a:rPr lang="en-IN" dirty="0"/>
              <a:t>: </a:t>
            </a:r>
            <a:r>
              <a:rPr lang="en-IN" dirty="0" err="1">
                <a:solidFill>
                  <a:srgbClr val="FF0000"/>
                </a:solidFill>
              </a:rPr>
              <a:t>npm</a:t>
            </a:r>
            <a:r>
              <a:rPr lang="en-IN" dirty="0">
                <a:solidFill>
                  <a:srgbClr val="FF0000"/>
                </a:solidFill>
              </a:rPr>
              <a:t> install -g </a:t>
            </a:r>
            <a:r>
              <a:rPr lang="en-IN" dirty="0" err="1">
                <a:solidFill>
                  <a:srgbClr val="FF0000"/>
                </a:solidFill>
              </a:rPr>
              <a:t>glyphhanger</a:t>
            </a:r>
            <a:endParaRPr lang="en-IN" dirty="0">
              <a:solidFill>
                <a:srgbClr val="FF0000"/>
              </a:solidFill>
            </a:endParaRPr>
          </a:p>
          <a:p>
            <a:pPr marL="0" indent="0">
              <a:buNone/>
            </a:pPr>
            <a:r>
              <a:rPr lang="en-IN" b="1" dirty="0"/>
              <a:t>Run </a:t>
            </a:r>
            <a:r>
              <a:rPr lang="en-IN" b="1" dirty="0" err="1"/>
              <a:t>Glyphhanger</a:t>
            </a:r>
            <a:r>
              <a:rPr lang="en-IN" dirty="0"/>
              <a:t>: </a:t>
            </a:r>
            <a:r>
              <a:rPr lang="en-IN" dirty="0" err="1">
                <a:solidFill>
                  <a:srgbClr val="FF0000"/>
                </a:solidFill>
              </a:rPr>
              <a:t>glyphhanger</a:t>
            </a:r>
            <a:r>
              <a:rPr lang="en-IN" dirty="0">
                <a:solidFill>
                  <a:srgbClr val="FF0000"/>
                </a:solidFill>
              </a:rPr>
              <a:t> </a:t>
            </a:r>
            <a:r>
              <a:rPr lang="en-IN" dirty="0">
                <a:solidFill>
                  <a:srgbClr val="FF0000"/>
                </a:solidFill>
                <a:hlinkClick r:id="rId2"/>
              </a:rPr>
              <a:t>http://www.example.com</a:t>
            </a:r>
            <a:endParaRPr lang="en-IN" dirty="0">
              <a:solidFill>
                <a:srgbClr val="FF0000"/>
              </a:solidFill>
            </a:endParaRPr>
          </a:p>
          <a:p>
            <a:pPr marL="0" indent="0">
              <a:buNone/>
            </a:pPr>
            <a:r>
              <a:rPr lang="en-US" dirty="0"/>
              <a:t>This command will analyze the fonts used on your homepage and generate a subset.</a:t>
            </a:r>
            <a:endParaRPr lang="en-IN" dirty="0"/>
          </a:p>
        </p:txBody>
      </p:sp>
    </p:spTree>
    <p:extLst>
      <p:ext uri="{BB962C8B-B14F-4D97-AF65-F5344CB8AC3E}">
        <p14:creationId xmlns:p14="http://schemas.microsoft.com/office/powerpoint/2010/main" val="1943419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42D38-BA68-D3DF-E8E0-58EB200CA295}"/>
              </a:ext>
            </a:extLst>
          </p:cNvPr>
          <p:cNvSpPr>
            <a:spLocks noGrp="1"/>
          </p:cNvSpPr>
          <p:nvPr>
            <p:ph idx="1"/>
          </p:nvPr>
        </p:nvSpPr>
        <p:spPr>
          <a:xfrm>
            <a:off x="435935" y="372140"/>
            <a:ext cx="11270512" cy="6198781"/>
          </a:xfrm>
        </p:spPr>
        <p:txBody>
          <a:bodyPr>
            <a:normAutofit fontScale="92500" lnSpcReduction="10000"/>
          </a:bodyPr>
          <a:lstStyle/>
          <a:p>
            <a:pPr algn="just"/>
            <a:r>
              <a:rPr lang="en-US" b="1" dirty="0"/>
              <a:t>Review Subset: </a:t>
            </a:r>
            <a:r>
              <a:rPr lang="en-US" dirty="0"/>
              <a:t>After running </a:t>
            </a:r>
            <a:r>
              <a:rPr lang="en-US" dirty="0" err="1"/>
              <a:t>Glyphhanger</a:t>
            </a:r>
            <a:r>
              <a:rPr lang="en-US" dirty="0"/>
              <a:t>, it will output a subset of the font files used on your homepage. You can review these files to ensure they include all the necessary characters.</a:t>
            </a:r>
          </a:p>
          <a:p>
            <a:pPr algn="just"/>
            <a:r>
              <a:rPr lang="en-US" b="1" dirty="0"/>
              <a:t>Integrate </a:t>
            </a:r>
            <a:r>
              <a:rPr lang="en-US" b="1" dirty="0" err="1"/>
              <a:t>Subsetted</a:t>
            </a:r>
            <a:r>
              <a:rPr lang="en-US" b="1" dirty="0"/>
              <a:t> Fonts:</a:t>
            </a:r>
          </a:p>
          <a:p>
            <a:pPr marL="457200" lvl="1" indent="0" algn="just">
              <a:buNone/>
            </a:pPr>
            <a:r>
              <a:rPr lang="en-IN" sz="2800" dirty="0">
                <a:solidFill>
                  <a:srgbClr val="FF0000"/>
                </a:solidFill>
              </a:rPr>
              <a:t>@font-face {</a:t>
            </a:r>
          </a:p>
          <a:p>
            <a:pPr marL="457200" lvl="1" indent="0" algn="just">
              <a:buNone/>
            </a:pPr>
            <a:r>
              <a:rPr lang="en-IN" sz="2800" dirty="0">
                <a:solidFill>
                  <a:srgbClr val="FF0000"/>
                </a:solidFill>
              </a:rPr>
              <a:t>    font-family: 'Roboto';</a:t>
            </a:r>
          </a:p>
          <a:p>
            <a:pPr marL="457200" lvl="1" indent="0" algn="just">
              <a:buNone/>
            </a:pPr>
            <a:r>
              <a:rPr lang="en-IN" sz="2800" dirty="0">
                <a:solidFill>
                  <a:srgbClr val="FF0000"/>
                </a:solidFill>
              </a:rPr>
              <a:t>    </a:t>
            </a:r>
            <a:r>
              <a:rPr lang="en-IN" sz="2800" dirty="0" err="1">
                <a:solidFill>
                  <a:srgbClr val="FF0000"/>
                </a:solidFill>
              </a:rPr>
              <a:t>src</a:t>
            </a:r>
            <a:r>
              <a:rPr lang="en-IN" sz="2800" dirty="0">
                <a:solidFill>
                  <a:srgbClr val="FF0000"/>
                </a:solidFill>
              </a:rPr>
              <a:t>: </a:t>
            </a:r>
            <a:r>
              <a:rPr lang="en-IN" sz="2800" dirty="0" err="1">
                <a:solidFill>
                  <a:srgbClr val="FF0000"/>
                </a:solidFill>
              </a:rPr>
              <a:t>url</a:t>
            </a:r>
            <a:r>
              <a:rPr lang="en-IN" sz="2800" dirty="0">
                <a:solidFill>
                  <a:srgbClr val="FF0000"/>
                </a:solidFill>
              </a:rPr>
              <a:t>('subset/Roboto-Regular-subset.woff2') format('woff2'),</a:t>
            </a:r>
          </a:p>
          <a:p>
            <a:pPr marL="457200" lvl="1" indent="0" algn="just">
              <a:buNone/>
            </a:pPr>
            <a:r>
              <a:rPr lang="en-IN" sz="2800" dirty="0">
                <a:solidFill>
                  <a:srgbClr val="FF0000"/>
                </a:solidFill>
              </a:rPr>
              <a:t>         </a:t>
            </a:r>
            <a:r>
              <a:rPr lang="en-IN" sz="2800" dirty="0" err="1">
                <a:solidFill>
                  <a:srgbClr val="FF0000"/>
                </a:solidFill>
              </a:rPr>
              <a:t>url</a:t>
            </a:r>
            <a:r>
              <a:rPr lang="en-IN" sz="2800" dirty="0">
                <a:solidFill>
                  <a:srgbClr val="FF0000"/>
                </a:solidFill>
              </a:rPr>
              <a:t>('subset/Roboto-Regular-</a:t>
            </a:r>
            <a:r>
              <a:rPr lang="en-IN" sz="2800" dirty="0" err="1">
                <a:solidFill>
                  <a:srgbClr val="FF0000"/>
                </a:solidFill>
              </a:rPr>
              <a:t>subset.woff</a:t>
            </a:r>
            <a:r>
              <a:rPr lang="en-IN" sz="2800" dirty="0">
                <a:solidFill>
                  <a:srgbClr val="FF0000"/>
                </a:solidFill>
              </a:rPr>
              <a:t>') format('</a:t>
            </a:r>
            <a:r>
              <a:rPr lang="en-IN" sz="2800" dirty="0" err="1">
                <a:solidFill>
                  <a:srgbClr val="FF0000"/>
                </a:solidFill>
              </a:rPr>
              <a:t>woff</a:t>
            </a:r>
            <a:r>
              <a:rPr lang="en-IN" sz="2800" dirty="0">
                <a:solidFill>
                  <a:srgbClr val="FF0000"/>
                </a:solidFill>
              </a:rPr>
              <a:t>');</a:t>
            </a:r>
          </a:p>
          <a:p>
            <a:pPr marL="457200" lvl="1" indent="0" algn="just">
              <a:buNone/>
            </a:pPr>
            <a:r>
              <a:rPr lang="en-IN" sz="2800" dirty="0">
                <a:solidFill>
                  <a:srgbClr val="FF0000"/>
                </a:solidFill>
              </a:rPr>
              <a:t>    font-weight: normal;</a:t>
            </a:r>
          </a:p>
          <a:p>
            <a:pPr marL="457200" lvl="1" indent="0" algn="just">
              <a:buNone/>
            </a:pPr>
            <a:r>
              <a:rPr lang="en-IN" sz="2800" dirty="0">
                <a:solidFill>
                  <a:srgbClr val="FF0000"/>
                </a:solidFill>
              </a:rPr>
              <a:t>    font-style: normal;</a:t>
            </a:r>
          </a:p>
          <a:p>
            <a:pPr marL="457200" lvl="1" indent="0" algn="just">
              <a:buNone/>
            </a:pPr>
            <a:r>
              <a:rPr lang="en-IN" sz="2800" dirty="0">
                <a:solidFill>
                  <a:srgbClr val="FF0000"/>
                </a:solidFill>
              </a:rPr>
              <a:t>}</a:t>
            </a:r>
          </a:p>
          <a:p>
            <a:pPr marL="457200" lvl="1" indent="0" algn="just">
              <a:buNone/>
            </a:pPr>
            <a:r>
              <a:rPr lang="en-US" dirty="0"/>
              <a:t>Make sure to place the </a:t>
            </a:r>
            <a:r>
              <a:rPr lang="en-US" dirty="0" err="1"/>
              <a:t>subsetted</a:t>
            </a:r>
            <a:r>
              <a:rPr lang="en-US" dirty="0"/>
              <a:t> font files in the appropriate directory within your project (e.g., subset/).</a:t>
            </a:r>
          </a:p>
          <a:p>
            <a:pPr algn="just"/>
            <a:r>
              <a:rPr lang="en-US" sz="3200" b="1" dirty="0"/>
              <a:t>Test: </a:t>
            </a:r>
            <a:r>
              <a:rPr lang="en-US" dirty="0"/>
              <a:t>Test your website to ensure that the </a:t>
            </a:r>
            <a:r>
              <a:rPr lang="en-US" dirty="0" err="1"/>
              <a:t>subsetted</a:t>
            </a:r>
            <a:r>
              <a:rPr lang="en-US" dirty="0"/>
              <a:t> fonts are displaying correctly and that all necessary characters are included. Make sure to check different sections of your homepage to verify that all characters are covered.</a:t>
            </a:r>
            <a:endParaRPr lang="en-IN" dirty="0"/>
          </a:p>
        </p:txBody>
      </p:sp>
    </p:spTree>
    <p:extLst>
      <p:ext uri="{BB962C8B-B14F-4D97-AF65-F5344CB8AC3E}">
        <p14:creationId xmlns:p14="http://schemas.microsoft.com/office/powerpoint/2010/main" val="232642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246-1345-9F42-A44C-B1F6C9B30BCD}"/>
              </a:ext>
            </a:extLst>
          </p:cNvPr>
          <p:cNvSpPr>
            <a:spLocks noGrp="1"/>
          </p:cNvSpPr>
          <p:nvPr>
            <p:ph type="title"/>
          </p:nvPr>
        </p:nvSpPr>
        <p:spPr>
          <a:xfrm>
            <a:off x="838200" y="188145"/>
            <a:ext cx="10515600" cy="1033330"/>
          </a:xfrm>
        </p:spPr>
        <p:txBody>
          <a:bodyPr>
            <a:normAutofit/>
          </a:bodyPr>
          <a:lstStyle/>
          <a:p>
            <a:pPr algn="ctr"/>
            <a:r>
              <a:rPr lang="en-IN" sz="4000" b="1" dirty="0">
                <a:solidFill>
                  <a:srgbClr val="FF0000"/>
                </a:solidFill>
                <a:latin typeface="Algerian" panose="04020705040A02060702" pitchFamily="82" charset="0"/>
              </a:rPr>
              <a:t>Manually </a:t>
            </a:r>
            <a:r>
              <a:rPr lang="en-IN" sz="4000" b="1" dirty="0" err="1">
                <a:solidFill>
                  <a:srgbClr val="FF0000"/>
                </a:solidFill>
                <a:latin typeface="Algerian" panose="04020705040A02060702" pitchFamily="82" charset="0"/>
              </a:rPr>
              <a:t>subsetting</a:t>
            </a:r>
            <a:r>
              <a:rPr lang="en-IN" sz="4000" b="1" dirty="0">
                <a:solidFill>
                  <a:srgbClr val="FF0000"/>
                </a:solidFill>
                <a:latin typeface="Algerian" panose="04020705040A02060702" pitchFamily="82" charset="0"/>
              </a:rPr>
              <a:t> fonts</a:t>
            </a:r>
          </a:p>
        </p:txBody>
      </p:sp>
      <p:sp>
        <p:nvSpPr>
          <p:cNvPr id="3" name="Content Placeholder 2">
            <a:extLst>
              <a:ext uri="{FF2B5EF4-FFF2-40B4-BE49-F238E27FC236}">
                <a16:creationId xmlns:a16="http://schemas.microsoft.com/office/drawing/2014/main" id="{374C7C78-061B-1B17-E30F-38E6BDE61E55}"/>
              </a:ext>
            </a:extLst>
          </p:cNvPr>
          <p:cNvSpPr>
            <a:spLocks noGrp="1"/>
          </p:cNvSpPr>
          <p:nvPr>
            <p:ph idx="1"/>
          </p:nvPr>
        </p:nvSpPr>
        <p:spPr>
          <a:xfrm>
            <a:off x="634621" y="1221475"/>
            <a:ext cx="10809027" cy="5375970"/>
          </a:xfrm>
        </p:spPr>
        <p:txBody>
          <a:bodyPr/>
          <a:lstStyle/>
          <a:p>
            <a:pPr algn="just"/>
            <a:r>
              <a:rPr lang="en-US" dirty="0"/>
              <a:t>Subsetting fonts can be done on the command line with a Python-based set of utilities named </a:t>
            </a:r>
            <a:r>
              <a:rPr lang="en-US" b="1" dirty="0" err="1"/>
              <a:t>fonttools</a:t>
            </a:r>
            <a:r>
              <a:rPr lang="en-US" dirty="0"/>
              <a:t>. </a:t>
            </a:r>
          </a:p>
          <a:p>
            <a:pPr algn="just"/>
            <a:r>
              <a:rPr lang="en-US" dirty="0"/>
              <a:t>To understand the mechanism by which subsetting works, you need to know what Uni code is and how glyphs for various languages exist in predefined </a:t>
            </a:r>
            <a:r>
              <a:rPr lang="en-US" b="1" dirty="0"/>
              <a:t>Unicode</a:t>
            </a:r>
            <a:r>
              <a:rPr lang="en-US" dirty="0"/>
              <a:t> ranges.</a:t>
            </a:r>
          </a:p>
          <a:p>
            <a:pPr algn="just"/>
            <a:r>
              <a:rPr lang="en-US" b="1" dirty="0"/>
              <a:t>Unicode</a:t>
            </a:r>
            <a:r>
              <a:rPr lang="en-US" dirty="0"/>
              <a:t> is a standard that normalizes the way that characters for all languages are represented. More than 120,000 Unicode reservations exist for characters across various languages, and the standard is continually evolving to accommodate more.</a:t>
            </a:r>
            <a:endParaRPr lang="en-IN" dirty="0"/>
          </a:p>
        </p:txBody>
      </p:sp>
    </p:spTree>
    <p:extLst>
      <p:ext uri="{BB962C8B-B14F-4D97-AF65-F5344CB8AC3E}">
        <p14:creationId xmlns:p14="http://schemas.microsoft.com/office/powerpoint/2010/main" val="4034414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53973F-A6E3-6B9A-33EC-2F70834FBF2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05218" y="627061"/>
            <a:ext cx="10583839" cy="5521255"/>
          </a:xfrm>
        </p:spPr>
      </p:pic>
    </p:spTree>
    <p:extLst>
      <p:ext uri="{BB962C8B-B14F-4D97-AF65-F5344CB8AC3E}">
        <p14:creationId xmlns:p14="http://schemas.microsoft.com/office/powerpoint/2010/main" val="4151944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6748-9D5D-DC57-CC6E-650FACF9E893}"/>
              </a:ext>
            </a:extLst>
          </p:cNvPr>
          <p:cNvSpPr>
            <a:spLocks noGrp="1"/>
          </p:cNvSpPr>
          <p:nvPr>
            <p:ph type="title"/>
          </p:nvPr>
        </p:nvSpPr>
        <p:spPr>
          <a:xfrm>
            <a:off x="838200" y="365125"/>
            <a:ext cx="10515600" cy="765585"/>
          </a:xfrm>
        </p:spPr>
        <p:txBody>
          <a:bodyPr/>
          <a:lstStyle/>
          <a:p>
            <a:pPr algn="ctr"/>
            <a:r>
              <a:rPr lang="en-IN" b="1" dirty="0"/>
              <a:t>Best Practices</a:t>
            </a:r>
          </a:p>
        </p:txBody>
      </p:sp>
      <p:sp>
        <p:nvSpPr>
          <p:cNvPr id="3" name="Content Placeholder 2">
            <a:extLst>
              <a:ext uri="{FF2B5EF4-FFF2-40B4-BE49-F238E27FC236}">
                <a16:creationId xmlns:a16="http://schemas.microsoft.com/office/drawing/2014/main" id="{79FD4DF6-112F-46E0-D53C-207656F85480}"/>
              </a:ext>
            </a:extLst>
          </p:cNvPr>
          <p:cNvSpPr>
            <a:spLocks noGrp="1"/>
          </p:cNvSpPr>
          <p:nvPr>
            <p:ph idx="1"/>
          </p:nvPr>
        </p:nvSpPr>
        <p:spPr>
          <a:xfrm>
            <a:off x="294968" y="1253331"/>
            <a:ext cx="11680722" cy="5117972"/>
          </a:xfrm>
        </p:spPr>
        <p:txBody>
          <a:bodyPr>
            <a:normAutofit fontScale="92500" lnSpcReduction="10000"/>
          </a:bodyPr>
          <a:lstStyle/>
          <a:p>
            <a:pPr algn="just"/>
            <a:r>
              <a:rPr lang="en-US" b="1" dirty="0"/>
              <a:t>Test and Verify</a:t>
            </a:r>
            <a:r>
              <a:rPr lang="en-US" dirty="0"/>
              <a:t>: </a:t>
            </a:r>
            <a:r>
              <a:rPr lang="en-US" dirty="0">
                <a:solidFill>
                  <a:srgbClr val="FF0000"/>
                </a:solidFill>
              </a:rPr>
              <a:t>After subsetting fonts, thoroughly test your website to ensure that all required characters and glyphs are displayed correctly. </a:t>
            </a:r>
            <a:r>
              <a:rPr lang="en-US" dirty="0"/>
              <a:t>Pay attention to multilingual content and special characters that may be used in various contexts.</a:t>
            </a:r>
          </a:p>
          <a:p>
            <a:pPr algn="just"/>
            <a:r>
              <a:rPr lang="en-US" b="1" dirty="0"/>
              <a:t>Regular Updates</a:t>
            </a:r>
            <a:r>
              <a:rPr lang="en-US" dirty="0"/>
              <a:t>: </a:t>
            </a:r>
            <a:r>
              <a:rPr lang="en-US" dirty="0">
                <a:solidFill>
                  <a:srgbClr val="FF0000"/>
                </a:solidFill>
              </a:rPr>
              <a:t>If your website's content evolves or expands to include additional characters or languages, update the font subset accordingly to maintain optimal performance and support for new content.</a:t>
            </a:r>
          </a:p>
          <a:p>
            <a:pPr algn="just"/>
            <a:r>
              <a:rPr lang="en-US" b="1" dirty="0"/>
              <a:t>Monitor Performance</a:t>
            </a:r>
            <a:r>
              <a:rPr lang="en-US" dirty="0"/>
              <a:t>: Continuously monitor your website's performance metrics, including </a:t>
            </a:r>
            <a:r>
              <a:rPr lang="en-US" dirty="0">
                <a:solidFill>
                  <a:srgbClr val="FF0000"/>
                </a:solidFill>
              </a:rPr>
              <a:t>page load times </a:t>
            </a:r>
            <a:r>
              <a:rPr lang="en-US" dirty="0"/>
              <a:t>and font loading behavior, </a:t>
            </a:r>
            <a:r>
              <a:rPr lang="en-US" dirty="0">
                <a:solidFill>
                  <a:srgbClr val="FF0000"/>
                </a:solidFill>
              </a:rPr>
              <a:t>to identify areas for improvement and optimization</a:t>
            </a:r>
          </a:p>
          <a:p>
            <a:pPr algn="just"/>
            <a:r>
              <a:rPr lang="en-US" dirty="0"/>
              <a:t>In </a:t>
            </a:r>
            <a:r>
              <a:rPr lang="en-US" b="1" dirty="0"/>
              <a:t>conclusion, subsetting fonts </a:t>
            </a:r>
            <a:r>
              <a:rPr lang="en-US" dirty="0"/>
              <a:t>is a crucial technique for web performance optimization, </a:t>
            </a:r>
            <a:r>
              <a:rPr lang="en-US" dirty="0">
                <a:solidFill>
                  <a:srgbClr val="FF0000"/>
                </a:solidFill>
              </a:rPr>
              <a:t>enabling faster load times, reduced bandwidth consumption, and improved user experience</a:t>
            </a:r>
            <a:r>
              <a:rPr lang="en-US" dirty="0"/>
              <a:t>. By selectively including only the necessary characters and glyphs, you can streamline font files and enhance the efficiency of your website's typography.</a:t>
            </a:r>
            <a:endParaRPr lang="en-IN" dirty="0"/>
          </a:p>
        </p:txBody>
      </p:sp>
    </p:spTree>
    <p:extLst>
      <p:ext uri="{BB962C8B-B14F-4D97-AF65-F5344CB8AC3E}">
        <p14:creationId xmlns:p14="http://schemas.microsoft.com/office/powerpoint/2010/main" val="3339086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31B2-F9FD-262D-D5C9-E4036237DCD8}"/>
              </a:ext>
            </a:extLst>
          </p:cNvPr>
          <p:cNvSpPr>
            <a:spLocks noGrp="1"/>
          </p:cNvSpPr>
          <p:nvPr>
            <p:ph type="title"/>
          </p:nvPr>
        </p:nvSpPr>
        <p:spPr>
          <a:xfrm>
            <a:off x="838200" y="256971"/>
            <a:ext cx="10515600" cy="315912"/>
          </a:xfrm>
        </p:spPr>
        <p:txBody>
          <a:bodyPr>
            <a:normAutofit fontScale="90000"/>
          </a:bodyPr>
          <a:lstStyle/>
          <a:p>
            <a:pPr algn="ctr"/>
            <a:r>
              <a:rPr lang="en-US" b="1" dirty="0"/>
              <a:t>Optimizing the loading of fonts</a:t>
            </a:r>
            <a:endParaRPr lang="en-IN" b="1" dirty="0"/>
          </a:p>
        </p:txBody>
      </p:sp>
      <p:sp>
        <p:nvSpPr>
          <p:cNvPr id="3" name="Content Placeholder 2">
            <a:extLst>
              <a:ext uri="{FF2B5EF4-FFF2-40B4-BE49-F238E27FC236}">
                <a16:creationId xmlns:a16="http://schemas.microsoft.com/office/drawing/2014/main" id="{8177F1D1-A7F2-CDFA-1ECD-7BC63966A370}"/>
              </a:ext>
            </a:extLst>
          </p:cNvPr>
          <p:cNvSpPr>
            <a:spLocks noGrp="1"/>
          </p:cNvSpPr>
          <p:nvPr>
            <p:ph idx="1"/>
          </p:nvPr>
        </p:nvSpPr>
        <p:spPr>
          <a:xfrm>
            <a:off x="838200" y="1130710"/>
            <a:ext cx="10675374" cy="5046253"/>
          </a:xfrm>
        </p:spPr>
        <p:txBody>
          <a:bodyPr/>
          <a:lstStyle/>
          <a:p>
            <a:pPr algn="just"/>
            <a:r>
              <a:rPr lang="en-US" dirty="0"/>
              <a:t> Loading any asset on a website involves pitfalls that vary based on the asset’s type. </a:t>
            </a:r>
          </a:p>
          <a:p>
            <a:pPr algn="just"/>
            <a:r>
              <a:rPr lang="en-US" dirty="0"/>
              <a:t>For instance, loading </a:t>
            </a:r>
            <a:r>
              <a:rPr lang="en-US" dirty="0">
                <a:solidFill>
                  <a:srgbClr val="FF0000"/>
                </a:solidFill>
              </a:rPr>
              <a:t>CSS with the </a:t>
            </a:r>
            <a:r>
              <a:rPr lang="en-US" b="1" dirty="0">
                <a:solidFill>
                  <a:srgbClr val="FF0000"/>
                </a:solidFill>
              </a:rPr>
              <a:t>&lt;link&gt; </a:t>
            </a:r>
            <a:r>
              <a:rPr lang="en-US" dirty="0">
                <a:solidFill>
                  <a:srgbClr val="FF0000"/>
                </a:solidFill>
              </a:rPr>
              <a:t>tag </a:t>
            </a:r>
            <a:r>
              <a:rPr lang="en-US" dirty="0"/>
              <a:t>blocks rendering until the style sheet is downloaded and parsed and the styles are applied to the document. </a:t>
            </a:r>
          </a:p>
          <a:p>
            <a:pPr algn="just"/>
            <a:r>
              <a:rPr lang="en-US" b="1" dirty="0">
                <a:solidFill>
                  <a:srgbClr val="FF0000"/>
                </a:solidFill>
              </a:rPr>
              <a:t>&lt;script&gt; </a:t>
            </a:r>
            <a:r>
              <a:rPr lang="en-US" dirty="0">
                <a:solidFill>
                  <a:srgbClr val="FF0000"/>
                </a:solidFill>
              </a:rPr>
              <a:t>tags </a:t>
            </a:r>
            <a:r>
              <a:rPr lang="en-US" dirty="0"/>
              <a:t>that reference external JavaScript files similarly block rendering of the page when they’re placed toward the top of the document.</a:t>
            </a:r>
          </a:p>
          <a:p>
            <a:pPr algn="just"/>
            <a:r>
              <a:rPr lang="en-US" dirty="0"/>
              <a:t>Fonts are no different, and loading them causes no shortage of issues that can have ramifications on the readability of your site.</a:t>
            </a:r>
            <a:endParaRPr lang="en-IN" dirty="0"/>
          </a:p>
        </p:txBody>
      </p:sp>
    </p:spTree>
    <p:extLst>
      <p:ext uri="{BB962C8B-B14F-4D97-AF65-F5344CB8AC3E}">
        <p14:creationId xmlns:p14="http://schemas.microsoft.com/office/powerpoint/2010/main" val="278984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9B84-86B2-1815-0C2F-DFEE4B6BB967}"/>
              </a:ext>
            </a:extLst>
          </p:cNvPr>
          <p:cNvSpPr>
            <a:spLocks noGrp="1"/>
          </p:cNvSpPr>
          <p:nvPr>
            <p:ph type="title"/>
          </p:nvPr>
        </p:nvSpPr>
        <p:spPr>
          <a:xfrm>
            <a:off x="700549" y="188144"/>
            <a:ext cx="10515600" cy="401791"/>
          </a:xfrm>
        </p:spPr>
        <p:txBody>
          <a:bodyPr>
            <a:normAutofit fontScale="90000"/>
          </a:bodyPr>
          <a:lstStyle/>
          <a:p>
            <a:pPr algn="ctr"/>
            <a:r>
              <a:rPr lang="en-IN" b="1" dirty="0"/>
              <a:t>Understanding font-loading problems</a:t>
            </a:r>
          </a:p>
        </p:txBody>
      </p:sp>
      <p:sp>
        <p:nvSpPr>
          <p:cNvPr id="3" name="Content Placeholder 2">
            <a:extLst>
              <a:ext uri="{FF2B5EF4-FFF2-40B4-BE49-F238E27FC236}">
                <a16:creationId xmlns:a16="http://schemas.microsoft.com/office/drawing/2014/main" id="{2D27EA60-D4A2-800E-A217-361BB4F530EB}"/>
              </a:ext>
            </a:extLst>
          </p:cNvPr>
          <p:cNvSpPr>
            <a:spLocks noGrp="1"/>
          </p:cNvSpPr>
          <p:nvPr>
            <p:ph idx="1"/>
          </p:nvPr>
        </p:nvSpPr>
        <p:spPr>
          <a:xfrm>
            <a:off x="275303" y="589934"/>
            <a:ext cx="11749549" cy="5820697"/>
          </a:xfrm>
        </p:spPr>
        <p:txBody>
          <a:bodyPr>
            <a:normAutofit lnSpcReduction="10000"/>
          </a:bodyPr>
          <a:lstStyle/>
          <a:p>
            <a:r>
              <a:rPr lang="en-US" dirty="0"/>
              <a:t>Some of the users notice that text on the page seems to take a while to render on slow connections. </a:t>
            </a:r>
          </a:p>
          <a:p>
            <a:r>
              <a:rPr lang="en-US" dirty="0"/>
              <a:t>This is understandable, but the reality is that this is how some browsers work when it comes to downloading fonts. The phenomenon the client is referring to is called the </a:t>
            </a:r>
            <a:r>
              <a:rPr lang="en-US" b="1" dirty="0">
                <a:solidFill>
                  <a:srgbClr val="FF0000"/>
                </a:solidFill>
              </a:rPr>
              <a:t>Flash of Invisible Text</a:t>
            </a:r>
            <a:r>
              <a:rPr lang="en-US" dirty="0">
                <a:solidFill>
                  <a:srgbClr val="FF0000"/>
                </a:solidFill>
              </a:rPr>
              <a:t>.</a:t>
            </a:r>
          </a:p>
          <a:p>
            <a:r>
              <a:rPr lang="en-US" b="1" dirty="0">
                <a:solidFill>
                  <a:srgbClr val="FF0000"/>
                </a:solidFill>
              </a:rPr>
              <a:t>Flash of Invisible Text </a:t>
            </a:r>
            <a:r>
              <a:rPr lang="en-US" dirty="0"/>
              <a:t>is similar to the </a:t>
            </a:r>
            <a:r>
              <a:rPr lang="en-US" dirty="0">
                <a:solidFill>
                  <a:srgbClr val="FF0000"/>
                </a:solidFill>
              </a:rPr>
              <a:t>Flash of </a:t>
            </a:r>
            <a:r>
              <a:rPr lang="en-US" dirty="0" err="1">
                <a:solidFill>
                  <a:srgbClr val="FF0000"/>
                </a:solidFill>
              </a:rPr>
              <a:t>Unstyled</a:t>
            </a:r>
            <a:r>
              <a:rPr lang="en-US" dirty="0">
                <a:solidFill>
                  <a:srgbClr val="FF0000"/>
                </a:solidFill>
              </a:rPr>
              <a:t> Content (FOUC) </a:t>
            </a:r>
            <a:r>
              <a:rPr lang="en-US" dirty="0"/>
              <a:t>anomaly, only instead of </a:t>
            </a:r>
            <a:r>
              <a:rPr lang="en-US" dirty="0" err="1"/>
              <a:t>unstyled</a:t>
            </a:r>
            <a:r>
              <a:rPr lang="en-US" dirty="0"/>
              <a:t> content, you’re dealing with text being invisible until the document’s fonts are fully loaded.</a:t>
            </a:r>
          </a:p>
          <a:p>
            <a:r>
              <a:rPr lang="en-US" dirty="0"/>
              <a:t>It’s noticeable on even fast connections if you pay close attention. As connection speed decreases and network latency increases, the problem becomes more evident. </a:t>
            </a:r>
          </a:p>
          <a:p>
            <a:r>
              <a:rPr lang="en-US" dirty="0"/>
              <a:t>Mobile devices on slow mobile networks such as 2G and 3G are more susceptible to this phenomenon. </a:t>
            </a:r>
          </a:p>
          <a:p>
            <a:r>
              <a:rPr lang="en-US" dirty="0"/>
              <a:t>You can see this problem in figure shown in next slide.</a:t>
            </a:r>
            <a:endParaRPr lang="en-IN" dirty="0"/>
          </a:p>
        </p:txBody>
      </p:sp>
    </p:spTree>
    <p:extLst>
      <p:ext uri="{BB962C8B-B14F-4D97-AF65-F5344CB8AC3E}">
        <p14:creationId xmlns:p14="http://schemas.microsoft.com/office/powerpoint/2010/main" val="2840566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3416-D074-CC44-D461-001B47C76DE9}"/>
              </a:ext>
            </a:extLst>
          </p:cNvPr>
          <p:cNvSpPr>
            <a:spLocks noGrp="1"/>
          </p:cNvSpPr>
          <p:nvPr>
            <p:ph type="title"/>
          </p:nvPr>
        </p:nvSpPr>
        <p:spPr>
          <a:xfrm>
            <a:off x="693761" y="450063"/>
            <a:ext cx="10804478" cy="1180843"/>
          </a:xfrm>
        </p:spPr>
        <p:txBody>
          <a:bodyPr>
            <a:normAutofit/>
          </a:bodyPr>
          <a:lstStyle/>
          <a:p>
            <a:pPr algn="ctr"/>
            <a:r>
              <a:rPr lang="en-US" b="1" dirty="0">
                <a:solidFill>
                  <a:srgbClr val="FF0000"/>
                </a:solidFill>
                <a:latin typeface="Algerian" panose="04020705040A02060702" pitchFamily="82" charset="0"/>
              </a:rPr>
              <a:t>Selecting fonts and font variants</a:t>
            </a:r>
            <a:endParaRPr lang="en-IN" b="1"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C3E882C5-F358-C26F-4E5B-B916173625FC}"/>
              </a:ext>
            </a:extLst>
          </p:cNvPr>
          <p:cNvSpPr>
            <a:spLocks noGrp="1"/>
          </p:cNvSpPr>
          <p:nvPr>
            <p:ph idx="1"/>
          </p:nvPr>
        </p:nvSpPr>
        <p:spPr>
          <a:xfrm>
            <a:off x="791570" y="1630906"/>
            <a:ext cx="10508776" cy="5036338"/>
          </a:xfrm>
        </p:spPr>
        <p:txBody>
          <a:bodyPr/>
          <a:lstStyle/>
          <a:p>
            <a:pPr marL="0" indent="0" algn="just">
              <a:buNone/>
            </a:pPr>
            <a:r>
              <a:rPr lang="en-US" dirty="0"/>
              <a:t>At a glance, the client’s website design could be improved by adding fonts. The designer on the project has recommended a nice sans serif font named Open Sans. To help out, the designer placed the Open Sans font family in a subfolder of the CSS folder named open-sans. A glance into this folder reveals 10 styles.  </a:t>
            </a:r>
            <a:endParaRPr lang="en-IN" dirty="0"/>
          </a:p>
        </p:txBody>
      </p:sp>
    </p:spTree>
    <p:extLst>
      <p:ext uri="{BB962C8B-B14F-4D97-AF65-F5344CB8AC3E}">
        <p14:creationId xmlns:p14="http://schemas.microsoft.com/office/powerpoint/2010/main" val="3882710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43C32-FC97-6B16-389C-C0878155698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42451" y="0"/>
            <a:ext cx="11484078" cy="3429000"/>
          </a:xfrm>
        </p:spPr>
      </p:pic>
      <p:pic>
        <p:nvPicPr>
          <p:cNvPr id="7" name="Picture 6">
            <a:extLst>
              <a:ext uri="{FF2B5EF4-FFF2-40B4-BE49-F238E27FC236}">
                <a16:creationId xmlns:a16="http://schemas.microsoft.com/office/drawing/2014/main" id="{F3D47ED6-F0D7-2A38-442C-0D65544AFC6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65471" y="3429000"/>
            <a:ext cx="11661058" cy="3202857"/>
          </a:xfrm>
          <a:prstGeom prst="rect">
            <a:avLst/>
          </a:prstGeom>
        </p:spPr>
      </p:pic>
    </p:spTree>
    <p:extLst>
      <p:ext uri="{BB962C8B-B14F-4D97-AF65-F5344CB8AC3E}">
        <p14:creationId xmlns:p14="http://schemas.microsoft.com/office/powerpoint/2010/main" val="666912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1D51A-8C63-C506-B533-861E70724CE8}"/>
              </a:ext>
            </a:extLst>
          </p:cNvPr>
          <p:cNvSpPr>
            <a:spLocks noGrp="1"/>
          </p:cNvSpPr>
          <p:nvPr>
            <p:ph idx="1"/>
          </p:nvPr>
        </p:nvSpPr>
        <p:spPr>
          <a:xfrm>
            <a:off x="167147" y="137652"/>
            <a:ext cx="11916697" cy="6420464"/>
          </a:xfrm>
        </p:spPr>
        <p:txBody>
          <a:bodyPr>
            <a:normAutofit/>
          </a:bodyPr>
          <a:lstStyle/>
          <a:p>
            <a:pPr marL="0" indent="0" algn="ctr">
              <a:buNone/>
            </a:pPr>
            <a:r>
              <a:rPr lang="en-US" b="1" dirty="0"/>
              <a:t>Font-Loading Problems</a:t>
            </a:r>
            <a:r>
              <a:rPr lang="en-US" dirty="0"/>
              <a:t>:</a:t>
            </a:r>
          </a:p>
          <a:p>
            <a:pPr algn="just"/>
            <a:r>
              <a:rPr lang="en-US" b="1" dirty="0"/>
              <a:t>Render Blocking</a:t>
            </a:r>
            <a:r>
              <a:rPr lang="en-US" dirty="0"/>
              <a:t>: If web fonts are not loaded efficiently, they can block the rendering of text content on a page, leading to delayed visual completion.</a:t>
            </a:r>
          </a:p>
          <a:p>
            <a:pPr algn="just"/>
            <a:r>
              <a:rPr lang="en-US" b="1" dirty="0"/>
              <a:t>Flash of Invisible Text (FOIT)</a:t>
            </a:r>
            <a:r>
              <a:rPr lang="en-US" dirty="0"/>
              <a:t>: This occurs when the browser delays rendering text until the custom font is fully loaded. During this delay, users may see default system fonts or even blank spaces, which can result in a poor user experience.</a:t>
            </a:r>
          </a:p>
          <a:p>
            <a:pPr algn="just"/>
            <a:r>
              <a:rPr lang="en-US" b="1" dirty="0"/>
              <a:t>Flash of </a:t>
            </a:r>
            <a:r>
              <a:rPr lang="en-US" b="1" dirty="0" err="1"/>
              <a:t>Unstyled</a:t>
            </a:r>
            <a:r>
              <a:rPr lang="en-US" b="1" dirty="0"/>
              <a:t> Text (FOUT): </a:t>
            </a:r>
            <a:r>
              <a:rPr lang="en-US" dirty="0"/>
              <a:t>In contrast to FOIT, FOUT occurs when the browser initially renders text with fallback fonts and then switches to the custom font once it's loaded. While less jarring than FOIT, FOUT can still disrupt the visual consistency of the page.</a:t>
            </a:r>
          </a:p>
          <a:p>
            <a:pPr algn="just"/>
            <a:r>
              <a:rPr lang="en-US" b="1" dirty="0"/>
              <a:t>Performance Overhead: </a:t>
            </a:r>
            <a:r>
              <a:rPr lang="en-US" dirty="0"/>
              <a:t>Loading multiple web fonts or large font files can increase page load times and consume additional bandwidth, especially on mobile devices and slower network connections.</a:t>
            </a:r>
            <a:endParaRPr lang="en-IN" dirty="0"/>
          </a:p>
        </p:txBody>
      </p:sp>
    </p:spTree>
    <p:extLst>
      <p:ext uri="{BB962C8B-B14F-4D97-AF65-F5344CB8AC3E}">
        <p14:creationId xmlns:p14="http://schemas.microsoft.com/office/powerpoint/2010/main" val="3129467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8D17-76A4-F1C9-68E7-B1BEC4E86AA4}"/>
              </a:ext>
            </a:extLst>
          </p:cNvPr>
          <p:cNvSpPr>
            <a:spLocks noGrp="1"/>
          </p:cNvSpPr>
          <p:nvPr>
            <p:ph type="title"/>
          </p:nvPr>
        </p:nvSpPr>
        <p:spPr>
          <a:xfrm>
            <a:off x="759542" y="176980"/>
            <a:ext cx="10515600" cy="504057"/>
          </a:xfrm>
        </p:spPr>
        <p:txBody>
          <a:bodyPr>
            <a:normAutofit fontScale="90000"/>
          </a:bodyPr>
          <a:lstStyle/>
          <a:p>
            <a:pPr algn="ctr"/>
            <a:r>
              <a:rPr lang="en-IN" b="1" dirty="0"/>
              <a:t>Strategies for Font-Loading Optimization:</a:t>
            </a:r>
          </a:p>
        </p:txBody>
      </p:sp>
      <p:sp>
        <p:nvSpPr>
          <p:cNvPr id="3" name="Content Placeholder 2">
            <a:extLst>
              <a:ext uri="{FF2B5EF4-FFF2-40B4-BE49-F238E27FC236}">
                <a16:creationId xmlns:a16="http://schemas.microsoft.com/office/drawing/2014/main" id="{3C14CDCD-9F09-3D0E-1F02-4638A6EDBCA9}"/>
              </a:ext>
            </a:extLst>
          </p:cNvPr>
          <p:cNvSpPr>
            <a:spLocks noGrp="1"/>
          </p:cNvSpPr>
          <p:nvPr>
            <p:ph idx="1"/>
          </p:nvPr>
        </p:nvSpPr>
        <p:spPr>
          <a:xfrm>
            <a:off x="167147" y="806245"/>
            <a:ext cx="11749549" cy="5370718"/>
          </a:xfrm>
        </p:spPr>
        <p:txBody>
          <a:bodyPr>
            <a:normAutofit/>
          </a:bodyPr>
          <a:lstStyle/>
          <a:p>
            <a:r>
              <a:rPr lang="en-US" b="1" dirty="0"/>
              <a:t>Font Preloading: </a:t>
            </a:r>
            <a:r>
              <a:rPr lang="en-US" dirty="0"/>
              <a:t>Use the preload attribute to instruct the browser to fetch fonts early in the page load process, reducing the likelihood of render-blocking delays. This can be achieved by adding &lt;link </a:t>
            </a:r>
            <a:r>
              <a:rPr lang="en-US" dirty="0" err="1"/>
              <a:t>rel</a:t>
            </a:r>
            <a:r>
              <a:rPr lang="en-US" dirty="0"/>
              <a:t>="preload"&gt; elements to the HTML head section.</a:t>
            </a:r>
          </a:p>
          <a:p>
            <a:r>
              <a:rPr lang="en-US" b="1" dirty="0"/>
              <a:t>Font Subsetting: </a:t>
            </a:r>
            <a:r>
              <a:rPr lang="en-US" dirty="0"/>
              <a:t>Reduce font file sizes by including only the characters and styles needed for your website. Font subsetting tools can help minimize file sizes and improve loading times.</a:t>
            </a:r>
          </a:p>
          <a:p>
            <a:r>
              <a:rPr lang="en-US" b="1" dirty="0"/>
              <a:t>Font Display Swap: </a:t>
            </a:r>
            <a:r>
              <a:rPr lang="en-US" dirty="0"/>
              <a:t>Implement the font-display: swap; CSS property to instruct the browser to use fallback fonts immediately and switch to the custom font once it's available. This helps mitigate FOIT and FOUT issues by ensuring that text remains visible while the custom font loads.</a:t>
            </a:r>
            <a:endParaRPr lang="en-IN" dirty="0"/>
          </a:p>
        </p:txBody>
      </p:sp>
    </p:spTree>
    <p:extLst>
      <p:ext uri="{BB962C8B-B14F-4D97-AF65-F5344CB8AC3E}">
        <p14:creationId xmlns:p14="http://schemas.microsoft.com/office/powerpoint/2010/main" val="1616471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D1218E-B826-5FC5-007A-1D26333A33BF}"/>
              </a:ext>
            </a:extLst>
          </p:cNvPr>
          <p:cNvSpPr>
            <a:spLocks noGrp="1"/>
          </p:cNvSpPr>
          <p:nvPr>
            <p:ph idx="1"/>
          </p:nvPr>
        </p:nvSpPr>
        <p:spPr>
          <a:xfrm>
            <a:off x="206477" y="744076"/>
            <a:ext cx="11700387" cy="5283097"/>
          </a:xfrm>
        </p:spPr>
        <p:txBody>
          <a:bodyPr>
            <a:normAutofit/>
          </a:bodyPr>
          <a:lstStyle/>
          <a:p>
            <a:pPr algn="just"/>
            <a:r>
              <a:rPr lang="en-US" b="1" dirty="0"/>
              <a:t>Optimize Web Font Formats: </a:t>
            </a:r>
            <a:r>
              <a:rPr lang="en-US" dirty="0"/>
              <a:t>Choose appropriate font formats (e.g., WOFF2, WOFF) that offer a good balance between file size and browser compatibility. Some font formats are more efficient than others and can help minimize download times.</a:t>
            </a:r>
          </a:p>
          <a:p>
            <a:pPr algn="just"/>
            <a:r>
              <a:rPr lang="en-US" b="1" dirty="0"/>
              <a:t>Asynchronous Loading: </a:t>
            </a:r>
            <a:r>
              <a:rPr lang="en-US" dirty="0"/>
              <a:t>Load fonts asynchronously using JavaScript to prevent them from blocking other critical resources. However, exercise caution with this approach, as it may lead to a FOUT if not implemented properly.</a:t>
            </a:r>
          </a:p>
          <a:p>
            <a:pPr algn="just"/>
            <a:r>
              <a:rPr lang="en-US" b="1" dirty="0"/>
              <a:t>Performance Testing and Monitoring: </a:t>
            </a:r>
            <a:r>
              <a:rPr lang="en-US" dirty="0"/>
              <a:t>Regularly monitor font-loading performance using web performance testing tools like Lighthouse or </a:t>
            </a:r>
            <a:r>
              <a:rPr lang="en-US" dirty="0" err="1"/>
              <a:t>WebPageTest</a:t>
            </a:r>
            <a:r>
              <a:rPr lang="en-US" dirty="0"/>
              <a:t>. Identify and address any performance bottlenecks related to font loading to ensure optimal user experience.</a:t>
            </a:r>
            <a:endParaRPr lang="en-IN" dirty="0"/>
          </a:p>
        </p:txBody>
      </p:sp>
    </p:spTree>
    <p:extLst>
      <p:ext uri="{BB962C8B-B14F-4D97-AF65-F5344CB8AC3E}">
        <p14:creationId xmlns:p14="http://schemas.microsoft.com/office/powerpoint/2010/main" val="1868950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F8630D-F515-2FA3-BA38-FBD26FA379B0}"/>
              </a:ext>
            </a:extLst>
          </p:cNvPr>
          <p:cNvSpPr>
            <a:spLocks noGrp="1"/>
          </p:cNvSpPr>
          <p:nvPr>
            <p:ph idx="1"/>
          </p:nvPr>
        </p:nvSpPr>
        <p:spPr>
          <a:xfrm>
            <a:off x="176981" y="285135"/>
            <a:ext cx="11906864" cy="6302478"/>
          </a:xfrm>
        </p:spPr>
        <p:txBody>
          <a:bodyPr/>
          <a:lstStyle/>
          <a:p>
            <a:r>
              <a:rPr lang="en-US" b="1" dirty="0"/>
              <a:t>Optimizing</a:t>
            </a:r>
            <a:r>
              <a:rPr lang="en-US" dirty="0"/>
              <a:t> the loading of </a:t>
            </a:r>
            <a:r>
              <a:rPr lang="en-US" b="1" dirty="0"/>
              <a:t>fonts</a:t>
            </a:r>
            <a:r>
              <a:rPr lang="en-US" dirty="0"/>
              <a:t> is a crucial aspect of </a:t>
            </a:r>
            <a:r>
              <a:rPr lang="en-US" b="1" dirty="0"/>
              <a:t>web performance </a:t>
            </a:r>
            <a:r>
              <a:rPr lang="en-US" dirty="0"/>
              <a:t>optimization because fonts can significantly impact page load times and user experience. </a:t>
            </a:r>
          </a:p>
          <a:p>
            <a:r>
              <a:rPr lang="en-US" dirty="0"/>
              <a:t>Here's a detailed explanation of how to optimize the loading of fonts for better web performance:</a:t>
            </a:r>
          </a:p>
          <a:p>
            <a:r>
              <a:rPr lang="en-US" b="1" dirty="0"/>
              <a:t>Choose the Right Font Formats</a:t>
            </a:r>
            <a:r>
              <a:rPr lang="en-US" dirty="0"/>
              <a:t>: The choice of font formats can impact loading times. The most common font formats for the web are WOFF (Web Open Font Format) and WOFF2, which offer better compression and performance compared to older formats like TTF and OTF. Using WOFF and WOFF2 formats ensures compatibility across modern browsers while keeping file sizes small.</a:t>
            </a:r>
          </a:p>
          <a:p>
            <a:r>
              <a:rPr lang="en-US" b="1" dirty="0"/>
              <a:t>Subset Fonts: </a:t>
            </a:r>
            <a:r>
              <a:rPr lang="en-US" dirty="0"/>
              <a:t>Subsetting fonts involves including only the characters that are necessary for your website. By removing unused characters, you can significantly reduce the font file size. Tools like Font Squirrel and Glyphhanger can help generate subsets of fonts based on the characters used on your website.</a:t>
            </a:r>
            <a:endParaRPr lang="en-IN" dirty="0"/>
          </a:p>
        </p:txBody>
      </p:sp>
    </p:spTree>
    <p:extLst>
      <p:ext uri="{BB962C8B-B14F-4D97-AF65-F5344CB8AC3E}">
        <p14:creationId xmlns:p14="http://schemas.microsoft.com/office/powerpoint/2010/main" val="1051191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88B5D5-2F54-7CC3-664E-457200A7096C}"/>
              </a:ext>
            </a:extLst>
          </p:cNvPr>
          <p:cNvSpPr>
            <a:spLocks noGrp="1"/>
          </p:cNvSpPr>
          <p:nvPr>
            <p:ph idx="1"/>
          </p:nvPr>
        </p:nvSpPr>
        <p:spPr>
          <a:xfrm>
            <a:off x="167148" y="314632"/>
            <a:ext cx="11877368" cy="6213987"/>
          </a:xfrm>
        </p:spPr>
        <p:txBody>
          <a:bodyPr/>
          <a:lstStyle/>
          <a:p>
            <a:r>
              <a:rPr lang="en-US" b="1" dirty="0"/>
              <a:t>Host Fonts Locally or Use a CDN</a:t>
            </a:r>
            <a:r>
              <a:rPr lang="en-US" dirty="0"/>
              <a:t>: Hosting fonts locally on your server or using a Content Delivery Network (CDN) can improve loading times by ensuring that fonts are served from a location that's physically closer to your users. CDNs are optimized for delivering content quickly and can help reduce latency.</a:t>
            </a:r>
          </a:p>
          <a:p>
            <a:r>
              <a:rPr lang="en-US" b="1" dirty="0"/>
              <a:t>Preload Fonts</a:t>
            </a:r>
            <a:r>
              <a:rPr lang="en-US" dirty="0"/>
              <a:t>: Use the preload attribute in your HTML to instruct the browser to prioritize downloading critical fonts early in the page load process. This ensures that fonts are available when needed, reducing the likelihood of a Flash of Invisible Text (FOIT) or Flash of </a:t>
            </a:r>
            <a:r>
              <a:rPr lang="en-US" dirty="0" err="1"/>
              <a:t>Unstyled</a:t>
            </a:r>
            <a:r>
              <a:rPr lang="en-US" dirty="0"/>
              <a:t> Text (FOUT).</a:t>
            </a:r>
            <a:endParaRPr lang="en-IN" dirty="0"/>
          </a:p>
        </p:txBody>
      </p:sp>
      <p:pic>
        <p:nvPicPr>
          <p:cNvPr id="6" name="Picture 5">
            <a:extLst>
              <a:ext uri="{FF2B5EF4-FFF2-40B4-BE49-F238E27FC236}">
                <a16:creationId xmlns:a16="http://schemas.microsoft.com/office/drawing/2014/main" id="{8B2556AF-1F12-02EC-A776-7DC1F00381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83342" y="3883742"/>
            <a:ext cx="10825316" cy="1553497"/>
          </a:xfrm>
          <a:prstGeom prst="rect">
            <a:avLst/>
          </a:prstGeom>
        </p:spPr>
      </p:pic>
    </p:spTree>
    <p:extLst>
      <p:ext uri="{BB962C8B-B14F-4D97-AF65-F5344CB8AC3E}">
        <p14:creationId xmlns:p14="http://schemas.microsoft.com/office/powerpoint/2010/main" val="1983181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ABCBB-C94B-08AB-1AA2-15129CD73EC7}"/>
              </a:ext>
            </a:extLst>
          </p:cNvPr>
          <p:cNvSpPr>
            <a:spLocks noGrp="1"/>
          </p:cNvSpPr>
          <p:nvPr>
            <p:ph idx="1"/>
          </p:nvPr>
        </p:nvSpPr>
        <p:spPr>
          <a:xfrm>
            <a:off x="838200" y="1115962"/>
            <a:ext cx="10515600" cy="5061001"/>
          </a:xfrm>
        </p:spPr>
        <p:txBody>
          <a:bodyPr/>
          <a:lstStyle/>
          <a:p>
            <a:r>
              <a:rPr lang="en-US" b="1" dirty="0"/>
              <a:t>Specify Font Display Behavior: </a:t>
            </a:r>
            <a:r>
              <a:rPr lang="en-US" dirty="0"/>
              <a:t>Use the font-display property in your CSS to control how fonts are displayed while they're loading. This property allows you to specify fallback behavior if the font is not yet available.</a:t>
            </a:r>
            <a:endParaRPr lang="en-IN" dirty="0"/>
          </a:p>
        </p:txBody>
      </p:sp>
      <p:pic>
        <p:nvPicPr>
          <p:cNvPr id="6" name="Picture 5">
            <a:extLst>
              <a:ext uri="{FF2B5EF4-FFF2-40B4-BE49-F238E27FC236}">
                <a16:creationId xmlns:a16="http://schemas.microsoft.com/office/drawing/2014/main" id="{1749ABF6-ECE0-79FD-EA55-C76470CABB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74622" y="3024465"/>
            <a:ext cx="10242755" cy="1940825"/>
          </a:xfrm>
          <a:prstGeom prst="rect">
            <a:avLst/>
          </a:prstGeom>
        </p:spPr>
      </p:pic>
    </p:spTree>
    <p:extLst>
      <p:ext uri="{BB962C8B-B14F-4D97-AF65-F5344CB8AC3E}">
        <p14:creationId xmlns:p14="http://schemas.microsoft.com/office/powerpoint/2010/main" val="98064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36F0C-FF29-EA6D-5A70-F06C4EB6631B}"/>
              </a:ext>
            </a:extLst>
          </p:cNvPr>
          <p:cNvSpPr>
            <a:spLocks noGrp="1"/>
          </p:cNvSpPr>
          <p:nvPr>
            <p:ph idx="1"/>
          </p:nvPr>
        </p:nvSpPr>
        <p:spPr>
          <a:xfrm>
            <a:off x="206477" y="304801"/>
            <a:ext cx="11847871" cy="6174658"/>
          </a:xfrm>
        </p:spPr>
        <p:txBody>
          <a:bodyPr/>
          <a:lstStyle/>
          <a:p>
            <a:r>
              <a:rPr lang="en-US" b="1" dirty="0"/>
              <a:t>Optimize Font Loading Sequence</a:t>
            </a:r>
            <a:r>
              <a:rPr lang="en-US" dirty="0"/>
              <a:t>: Place font loading CSS in the document &lt;head&gt; to ensure fonts start downloading as early as possible. However, avoid render-blocking CSS that could delay the rendering of content. You can achieve this by inlining critical CSS and deferring non-critical CSS.</a:t>
            </a:r>
          </a:p>
          <a:p>
            <a:r>
              <a:rPr lang="en-US" b="1" dirty="0"/>
              <a:t>Monitor Font Performance</a:t>
            </a:r>
            <a:r>
              <a:rPr lang="en-US" dirty="0"/>
              <a:t>: Use web performance monitoring tools like Lighthouse, </a:t>
            </a:r>
            <a:r>
              <a:rPr lang="en-US" dirty="0" err="1"/>
              <a:t>WebPageTest</a:t>
            </a:r>
            <a:r>
              <a:rPr lang="en-US" dirty="0"/>
              <a:t>, or browser developer tools to analyze font loading performance and identify areas for improvement. These tools can provide insights into loading times, rendering behavior, and potential bottlenecks.</a:t>
            </a:r>
          </a:p>
          <a:p>
            <a:r>
              <a:rPr lang="en-US" b="1" dirty="0"/>
              <a:t>Consider System Fonts</a:t>
            </a:r>
            <a:r>
              <a:rPr lang="en-US" dirty="0"/>
              <a:t>: Using system fonts as fallback options can improve performance, especially for text content. System fonts are already available on users' devices and load instantly, reducing the need to download custom fonts. However, system fonts may not provide the exact styling you desire.</a:t>
            </a:r>
            <a:endParaRPr lang="en-IN" dirty="0"/>
          </a:p>
        </p:txBody>
      </p:sp>
    </p:spTree>
    <p:extLst>
      <p:ext uri="{BB962C8B-B14F-4D97-AF65-F5344CB8AC3E}">
        <p14:creationId xmlns:p14="http://schemas.microsoft.com/office/powerpoint/2010/main" val="1613720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E54A-BC74-B821-EDBA-D3260A8FAE80}"/>
              </a:ext>
            </a:extLst>
          </p:cNvPr>
          <p:cNvSpPr>
            <a:spLocks noGrp="1"/>
          </p:cNvSpPr>
          <p:nvPr>
            <p:ph type="title"/>
          </p:nvPr>
        </p:nvSpPr>
        <p:spPr>
          <a:xfrm>
            <a:off x="838200" y="117987"/>
            <a:ext cx="10515600" cy="563051"/>
          </a:xfrm>
        </p:spPr>
        <p:txBody>
          <a:bodyPr>
            <a:normAutofit fontScale="90000"/>
          </a:bodyPr>
          <a:lstStyle/>
          <a:p>
            <a:pPr algn="ctr"/>
            <a:r>
              <a:rPr lang="en-US" b="1" dirty="0"/>
              <a:t>Keeping JavaScript lean and fast</a:t>
            </a:r>
            <a:endParaRPr lang="en-IN" b="1" dirty="0"/>
          </a:p>
        </p:txBody>
      </p:sp>
      <p:sp>
        <p:nvSpPr>
          <p:cNvPr id="3" name="Content Placeholder 2">
            <a:extLst>
              <a:ext uri="{FF2B5EF4-FFF2-40B4-BE49-F238E27FC236}">
                <a16:creationId xmlns:a16="http://schemas.microsoft.com/office/drawing/2014/main" id="{6E40DFF0-F398-DEBB-0BAE-A216334CF715}"/>
              </a:ext>
            </a:extLst>
          </p:cNvPr>
          <p:cNvSpPr>
            <a:spLocks noGrp="1"/>
          </p:cNvSpPr>
          <p:nvPr>
            <p:ph idx="1"/>
          </p:nvPr>
        </p:nvSpPr>
        <p:spPr>
          <a:xfrm>
            <a:off x="1042219" y="993056"/>
            <a:ext cx="9438968" cy="5368413"/>
          </a:xfrm>
        </p:spPr>
        <p:txBody>
          <a:bodyPr/>
          <a:lstStyle/>
          <a:p>
            <a:r>
              <a:rPr lang="en-IN" dirty="0"/>
              <a:t>Affecting script-loading behaviour</a:t>
            </a:r>
          </a:p>
          <a:p>
            <a:r>
              <a:rPr lang="en-US" dirty="0"/>
              <a:t>As with the </a:t>
            </a:r>
            <a:r>
              <a:rPr lang="en-US" b="1" dirty="0"/>
              <a:t>&lt;link&gt; </a:t>
            </a:r>
            <a:r>
              <a:rPr lang="en-US" dirty="0"/>
              <a:t>tag when loading CSS, the </a:t>
            </a:r>
            <a:r>
              <a:rPr lang="en-US" b="1" dirty="0"/>
              <a:t>&lt;script&gt; </a:t>
            </a:r>
            <a:r>
              <a:rPr lang="en-US" dirty="0"/>
              <a:t>tag can hinder the rendering of a page, depending on the tag’s placement in the document. You can also modify script-loading behavior via the element’s async attribute.</a:t>
            </a:r>
          </a:p>
          <a:p>
            <a:r>
              <a:rPr lang="en-US" dirty="0"/>
              <a:t>Placing the </a:t>
            </a:r>
            <a:r>
              <a:rPr lang="en-US" b="1" dirty="0"/>
              <a:t>&lt;script&gt; </a:t>
            </a:r>
            <a:r>
              <a:rPr lang="en-US" dirty="0"/>
              <a:t>element properly.</a:t>
            </a:r>
          </a:p>
          <a:p>
            <a:r>
              <a:rPr lang="en-US" dirty="0"/>
              <a:t>The </a:t>
            </a:r>
            <a:r>
              <a:rPr lang="en-US" b="1" dirty="0"/>
              <a:t>&lt;script&gt; </a:t>
            </a:r>
            <a:r>
              <a:rPr lang="en-US" dirty="0"/>
              <a:t>tag is responsible for this same kind of behavior as well, but because scripts don’t impact the appearance of a page like CSS imports, you have more flexibility in placing </a:t>
            </a:r>
            <a:r>
              <a:rPr lang="en-US" b="1" dirty="0"/>
              <a:t>&lt;script&gt; </a:t>
            </a:r>
            <a:r>
              <a:rPr lang="en-US" dirty="0"/>
              <a:t>tags.</a:t>
            </a:r>
            <a:endParaRPr lang="en-IN" dirty="0"/>
          </a:p>
        </p:txBody>
      </p:sp>
    </p:spTree>
    <p:extLst>
      <p:ext uri="{BB962C8B-B14F-4D97-AF65-F5344CB8AC3E}">
        <p14:creationId xmlns:p14="http://schemas.microsoft.com/office/powerpoint/2010/main" val="3183368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51EC0E-3EDA-D4F9-E830-1EA71D23F56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81781" y="195705"/>
            <a:ext cx="11375922" cy="6362411"/>
          </a:xfrm>
        </p:spPr>
      </p:pic>
    </p:spTree>
    <p:extLst>
      <p:ext uri="{BB962C8B-B14F-4D97-AF65-F5344CB8AC3E}">
        <p14:creationId xmlns:p14="http://schemas.microsoft.com/office/powerpoint/2010/main" val="270422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A91C8B-7790-813C-1D45-8A46F1A30ED0}"/>
              </a:ext>
            </a:extLst>
          </p:cNvPr>
          <p:cNvPicPr>
            <a:picLocks noGrp="1" noChangeAspect="1"/>
          </p:cNvPicPr>
          <p:nvPr>
            <p:ph idx="1"/>
          </p:nvPr>
        </p:nvPicPr>
        <p:blipFill>
          <a:blip r:embed="rId2"/>
          <a:stretch>
            <a:fillRect/>
          </a:stretch>
        </p:blipFill>
        <p:spPr>
          <a:xfrm>
            <a:off x="525438" y="375313"/>
            <a:ext cx="11170693" cy="6045959"/>
          </a:xfrm>
          <a:prstGeom prst="rect">
            <a:avLst/>
          </a:prstGeom>
        </p:spPr>
      </p:pic>
    </p:spTree>
    <p:extLst>
      <p:ext uri="{BB962C8B-B14F-4D97-AF65-F5344CB8AC3E}">
        <p14:creationId xmlns:p14="http://schemas.microsoft.com/office/powerpoint/2010/main" val="3173364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52CFE3-6AD9-92B3-F0FF-D10D206EF43A}"/>
              </a:ext>
            </a:extLst>
          </p:cNvPr>
          <p:cNvSpPr>
            <a:spLocks noGrp="1"/>
          </p:cNvSpPr>
          <p:nvPr>
            <p:ph idx="1"/>
          </p:nvPr>
        </p:nvSpPr>
        <p:spPr>
          <a:xfrm>
            <a:off x="117987" y="117986"/>
            <a:ext cx="11965858" cy="6597445"/>
          </a:xfrm>
        </p:spPr>
        <p:txBody>
          <a:bodyPr/>
          <a:lstStyle/>
          <a:p>
            <a:r>
              <a:rPr lang="en-US" dirty="0"/>
              <a:t>To measure the Time to First Paint for the client’s website, select the Regular 3G throttling profile to simulate page loading on a slower connection. </a:t>
            </a:r>
          </a:p>
          <a:p>
            <a:r>
              <a:rPr lang="en-US" dirty="0"/>
              <a:t>Then go to the Timeline tab and head to </a:t>
            </a:r>
            <a:r>
              <a:rPr lang="en-US" b="1" dirty="0"/>
              <a:t>http://localhost:8080</a:t>
            </a:r>
            <a:r>
              <a:rPr lang="en-US" dirty="0"/>
              <a:t>. When the page loads and the timeline populates, go to the bottom of the Timeline pane and switch to the Event Log tab. </a:t>
            </a:r>
          </a:p>
          <a:p>
            <a:r>
              <a:rPr lang="en-US" dirty="0"/>
              <a:t>Once there, filter out all event types except for painting events. The first event to appear in the list is the Time to First Paint, which should look something like figure 8.2.</a:t>
            </a:r>
            <a:endParaRPr lang="en-IN" dirty="0"/>
          </a:p>
        </p:txBody>
      </p:sp>
      <p:pic>
        <p:nvPicPr>
          <p:cNvPr id="5" name="Picture 4">
            <a:extLst>
              <a:ext uri="{FF2B5EF4-FFF2-40B4-BE49-F238E27FC236}">
                <a16:creationId xmlns:a16="http://schemas.microsoft.com/office/drawing/2014/main" id="{F307D527-3725-0D68-F9DD-14C807FB219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63561" y="3920799"/>
            <a:ext cx="10815483" cy="2401342"/>
          </a:xfrm>
          <a:prstGeom prst="rect">
            <a:avLst/>
          </a:prstGeom>
        </p:spPr>
      </p:pic>
    </p:spTree>
    <p:extLst>
      <p:ext uri="{BB962C8B-B14F-4D97-AF65-F5344CB8AC3E}">
        <p14:creationId xmlns:p14="http://schemas.microsoft.com/office/powerpoint/2010/main" val="1562778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5353-9D9A-ECD4-0E43-FEC9B630B9D1}"/>
              </a:ext>
            </a:extLst>
          </p:cNvPr>
          <p:cNvSpPr>
            <a:spLocks noGrp="1"/>
          </p:cNvSpPr>
          <p:nvPr>
            <p:ph type="title"/>
          </p:nvPr>
        </p:nvSpPr>
        <p:spPr>
          <a:xfrm>
            <a:off x="838200" y="365125"/>
            <a:ext cx="10515600" cy="627933"/>
          </a:xfrm>
        </p:spPr>
        <p:txBody>
          <a:bodyPr>
            <a:normAutofit fontScale="90000"/>
          </a:bodyPr>
          <a:lstStyle/>
          <a:p>
            <a:pPr algn="ctr"/>
            <a:r>
              <a:rPr lang="en-US" dirty="0"/>
              <a:t>Working with asynchronous script loading</a:t>
            </a:r>
            <a:endParaRPr lang="en-IN" dirty="0"/>
          </a:p>
        </p:txBody>
      </p:sp>
      <p:sp>
        <p:nvSpPr>
          <p:cNvPr id="3" name="Content Placeholder 2">
            <a:extLst>
              <a:ext uri="{FF2B5EF4-FFF2-40B4-BE49-F238E27FC236}">
                <a16:creationId xmlns:a16="http://schemas.microsoft.com/office/drawing/2014/main" id="{B4FE989F-1F60-3D06-39D6-6693231E5D25}"/>
              </a:ext>
            </a:extLst>
          </p:cNvPr>
          <p:cNvSpPr>
            <a:spLocks noGrp="1"/>
          </p:cNvSpPr>
          <p:nvPr>
            <p:ph idx="1"/>
          </p:nvPr>
        </p:nvSpPr>
        <p:spPr>
          <a:xfrm>
            <a:off x="206477" y="993058"/>
            <a:ext cx="11828207" cy="5633884"/>
          </a:xfrm>
        </p:spPr>
        <p:txBody>
          <a:bodyPr/>
          <a:lstStyle/>
          <a:p>
            <a:r>
              <a:rPr lang="en-US" dirty="0"/>
              <a:t> Modern browsers support a method for changing the loading behavior of external scripts. This change is via the </a:t>
            </a:r>
            <a:r>
              <a:rPr lang="en-US" b="1" dirty="0"/>
              <a:t>&lt;script&gt; </a:t>
            </a:r>
            <a:r>
              <a:rPr lang="en-US" dirty="0"/>
              <a:t>tag’s </a:t>
            </a:r>
            <a:r>
              <a:rPr lang="en-US" b="1" dirty="0"/>
              <a:t>async</a:t>
            </a:r>
            <a:r>
              <a:rPr lang="en-US" dirty="0"/>
              <a:t> attribute. </a:t>
            </a:r>
            <a:r>
              <a:rPr lang="en-US" b="1" dirty="0"/>
              <a:t>async</a:t>
            </a:r>
            <a:r>
              <a:rPr lang="en-US" dirty="0"/>
              <a:t> (short for asynchronous) tells the browser to execute a script as soon as it loads, rather than loading each script in order and waiting to execute them in sequence.</a:t>
            </a:r>
            <a:endParaRPr lang="en-IN" dirty="0"/>
          </a:p>
        </p:txBody>
      </p:sp>
      <p:pic>
        <p:nvPicPr>
          <p:cNvPr id="5" name="Picture 4">
            <a:extLst>
              <a:ext uri="{FF2B5EF4-FFF2-40B4-BE49-F238E27FC236}">
                <a16:creationId xmlns:a16="http://schemas.microsoft.com/office/drawing/2014/main" id="{AC548D17-209E-7985-306E-6CA43C7327C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995947" y="2725873"/>
            <a:ext cx="9773265" cy="3767001"/>
          </a:xfrm>
          <a:prstGeom prst="rect">
            <a:avLst/>
          </a:prstGeom>
        </p:spPr>
      </p:pic>
    </p:spTree>
    <p:extLst>
      <p:ext uri="{BB962C8B-B14F-4D97-AF65-F5344CB8AC3E}">
        <p14:creationId xmlns:p14="http://schemas.microsoft.com/office/powerpoint/2010/main" val="804356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D9DF-D5B8-FADE-3C91-178EA31FE6DC}"/>
              </a:ext>
            </a:extLst>
          </p:cNvPr>
          <p:cNvSpPr>
            <a:spLocks noGrp="1"/>
          </p:cNvSpPr>
          <p:nvPr>
            <p:ph idx="1"/>
          </p:nvPr>
        </p:nvSpPr>
        <p:spPr>
          <a:xfrm>
            <a:off x="108155" y="117986"/>
            <a:ext cx="11995355" cy="6740013"/>
          </a:xfrm>
        </p:spPr>
        <p:txBody>
          <a:bodyPr>
            <a:normAutofit/>
          </a:bodyPr>
          <a:lstStyle/>
          <a:p>
            <a:pPr marL="0" indent="0" algn="ctr">
              <a:buNone/>
            </a:pPr>
            <a:r>
              <a:rPr lang="en-IN" b="1" dirty="0"/>
              <a:t>Using async:</a:t>
            </a:r>
          </a:p>
          <a:p>
            <a:r>
              <a:rPr lang="en-US" dirty="0"/>
              <a:t> To use async, add it to </a:t>
            </a:r>
            <a:r>
              <a:rPr lang="en-US" b="1" dirty="0"/>
              <a:t>&lt;script&gt;</a:t>
            </a:r>
            <a:r>
              <a:rPr lang="en-US" dirty="0"/>
              <a:t> tags that you want to execute asynchronously. In this case, doing this will slash your client website’s Time to First Paint by approximately 40%.  When you use async with interdependent scripts, they enter into what’s called a race condition, where two scripts can run out of sequence. In this example, a race condition occurs between jquery.min.js and behaviors.js. Because behaviors.js is much smaller than jquery.min.js, it’ll always win the race and run first. Because behaviors.js is dependent on jquery.min.js, behaviors.js will always fail due to an unavailable jQuery object. This is because jquery.min.js hasn’t loaded and executed before behaviors.js does. </a:t>
            </a:r>
            <a:endParaRPr lang="en-IN" dirty="0"/>
          </a:p>
        </p:txBody>
      </p:sp>
      <p:pic>
        <p:nvPicPr>
          <p:cNvPr id="5" name="Picture 4">
            <a:extLst>
              <a:ext uri="{FF2B5EF4-FFF2-40B4-BE49-F238E27FC236}">
                <a16:creationId xmlns:a16="http://schemas.microsoft.com/office/drawing/2014/main" id="{A68AEACC-6245-A89A-3ECB-3682F405A6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30711" y="4138653"/>
            <a:ext cx="9989574" cy="2719346"/>
          </a:xfrm>
          <a:prstGeom prst="rect">
            <a:avLst/>
          </a:prstGeom>
        </p:spPr>
      </p:pic>
    </p:spTree>
    <p:extLst>
      <p:ext uri="{BB962C8B-B14F-4D97-AF65-F5344CB8AC3E}">
        <p14:creationId xmlns:p14="http://schemas.microsoft.com/office/powerpoint/2010/main" val="3886926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EB187-0303-BC0C-E5B3-47C12D2F952F}"/>
              </a:ext>
            </a:extLst>
          </p:cNvPr>
          <p:cNvSpPr>
            <a:spLocks noGrp="1"/>
          </p:cNvSpPr>
          <p:nvPr>
            <p:ph idx="1"/>
          </p:nvPr>
        </p:nvSpPr>
        <p:spPr>
          <a:xfrm>
            <a:off x="838200" y="530942"/>
            <a:ext cx="10515600" cy="6066503"/>
          </a:xfrm>
        </p:spPr>
        <p:txBody>
          <a:bodyPr/>
          <a:lstStyle/>
          <a:p>
            <a:r>
              <a:rPr lang="en-US" dirty="0"/>
              <a:t>This doesn’t always occur. For example, if none of your scripts have dependencies, you can use async freely. It’s when scripts have dependencies that things get tricky. </a:t>
            </a:r>
          </a:p>
          <a:p>
            <a:r>
              <a:rPr lang="en-US" dirty="0"/>
              <a:t>A way of getting around this is to combine your dependent scripts so that those dependencies are wrapped into a single asset. </a:t>
            </a:r>
          </a:p>
          <a:p>
            <a:r>
              <a:rPr lang="en-US" dirty="0"/>
              <a:t>In this case, you can combine jquery.min.js and behaviors.js, in that order. </a:t>
            </a:r>
          </a:p>
          <a:p>
            <a:r>
              <a:rPr lang="en-US" dirty="0"/>
              <a:t>From your command line, you can run this command to combine both scripts into scripts.js:</a:t>
            </a:r>
          </a:p>
          <a:p>
            <a:r>
              <a:rPr lang="en-US" i="1" dirty="0">
                <a:solidFill>
                  <a:srgbClr val="FF0000"/>
                </a:solidFill>
              </a:rPr>
              <a:t>type jquery.min.js behaviors.js &gt; scripts.js</a:t>
            </a:r>
          </a:p>
          <a:p>
            <a:r>
              <a:rPr lang="en-US" dirty="0"/>
              <a:t>This command will finish quickly, and when it does, you get rid of both.</a:t>
            </a:r>
          </a:p>
          <a:p>
            <a:r>
              <a:rPr lang="en-US" i="1" dirty="0"/>
              <a:t>&lt;script </a:t>
            </a:r>
            <a:r>
              <a:rPr lang="en-US" i="1" dirty="0" err="1"/>
              <a:t>src</a:t>
            </a:r>
            <a:r>
              <a:rPr lang="en-US" i="1" dirty="0"/>
              <a:t>="</a:t>
            </a:r>
            <a:r>
              <a:rPr lang="en-US" i="1" dirty="0" err="1"/>
              <a:t>js</a:t>
            </a:r>
            <a:r>
              <a:rPr lang="en-US" i="1" dirty="0"/>
              <a:t>/scripts.js" async&gt;&lt;/script</a:t>
            </a:r>
          </a:p>
          <a:p>
            <a:endParaRPr lang="en-IN" i="1" dirty="0">
              <a:solidFill>
                <a:srgbClr val="FF0000"/>
              </a:solidFill>
            </a:endParaRPr>
          </a:p>
        </p:txBody>
      </p:sp>
    </p:spTree>
    <p:extLst>
      <p:ext uri="{BB962C8B-B14F-4D97-AF65-F5344CB8AC3E}">
        <p14:creationId xmlns:p14="http://schemas.microsoft.com/office/powerpoint/2010/main" val="1358360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5EC5-960B-74E0-5364-465B61D5CB91}"/>
              </a:ext>
            </a:extLst>
          </p:cNvPr>
          <p:cNvSpPr>
            <a:spLocks noGrp="1"/>
          </p:cNvSpPr>
          <p:nvPr>
            <p:ph type="title"/>
          </p:nvPr>
        </p:nvSpPr>
        <p:spPr>
          <a:xfrm>
            <a:off x="739878" y="109487"/>
            <a:ext cx="10515600" cy="677094"/>
          </a:xfrm>
        </p:spPr>
        <p:txBody>
          <a:bodyPr>
            <a:normAutofit fontScale="90000"/>
          </a:bodyPr>
          <a:lstStyle/>
          <a:p>
            <a:pPr algn="ctr"/>
            <a:r>
              <a:rPr lang="en-IN" b="1" i="1" dirty="0"/>
              <a:t>Using leaner jQuery-compatible alternatives</a:t>
            </a:r>
          </a:p>
        </p:txBody>
      </p:sp>
      <p:sp>
        <p:nvSpPr>
          <p:cNvPr id="3" name="Content Placeholder 2">
            <a:extLst>
              <a:ext uri="{FF2B5EF4-FFF2-40B4-BE49-F238E27FC236}">
                <a16:creationId xmlns:a16="http://schemas.microsoft.com/office/drawing/2014/main" id="{38B20991-C210-EB3A-ADB3-03CE49828D96}"/>
              </a:ext>
            </a:extLst>
          </p:cNvPr>
          <p:cNvSpPr>
            <a:spLocks noGrp="1"/>
          </p:cNvSpPr>
          <p:nvPr>
            <p:ph idx="1"/>
          </p:nvPr>
        </p:nvSpPr>
        <p:spPr>
          <a:xfrm>
            <a:off x="176981" y="786581"/>
            <a:ext cx="11857703" cy="5390382"/>
          </a:xfrm>
        </p:spPr>
        <p:txBody>
          <a:bodyPr/>
          <a:lstStyle/>
          <a:p>
            <a:r>
              <a:rPr lang="en-US" dirty="0"/>
              <a:t>Many JavaScript libraries are </a:t>
            </a:r>
            <a:r>
              <a:rPr lang="en-US" b="1" dirty="0"/>
              <a:t>jQuery-compatible</a:t>
            </a:r>
            <a:r>
              <a:rPr lang="en-US" dirty="0"/>
              <a:t>. </a:t>
            </a:r>
            <a:r>
              <a:rPr lang="en-US" b="1" dirty="0"/>
              <a:t>jQuery</a:t>
            </a:r>
            <a:r>
              <a:rPr lang="en-US" dirty="0"/>
              <a:t>-compatible doesn’t mean that every single </a:t>
            </a:r>
            <a:r>
              <a:rPr lang="en-US" b="1" dirty="0"/>
              <a:t>jQuery</a:t>
            </a:r>
            <a:r>
              <a:rPr lang="en-US" dirty="0"/>
              <a:t> method is provided in these alternatives; it means that numerous methods present in </a:t>
            </a:r>
            <a:r>
              <a:rPr lang="en-US" b="1" dirty="0"/>
              <a:t>jQuery</a:t>
            </a:r>
            <a:r>
              <a:rPr lang="en-US" dirty="0"/>
              <a:t> are available in the alternative, and with the same syntax. </a:t>
            </a:r>
          </a:p>
          <a:p>
            <a:r>
              <a:rPr lang="en-US" dirty="0"/>
              <a:t>The idea is that some measure of file size is traded off for less functionality.</a:t>
            </a:r>
          </a:p>
          <a:p>
            <a:r>
              <a:rPr lang="en-US" b="1" dirty="0"/>
              <a:t>jQuery</a:t>
            </a:r>
            <a:r>
              <a:rPr lang="en-US" dirty="0"/>
              <a:t> has been a popular JavaScript library for simplifying DOM manipulation and AJAX requests for many years. </a:t>
            </a:r>
          </a:p>
          <a:p>
            <a:r>
              <a:rPr lang="en-US" dirty="0"/>
              <a:t>However, as modern web development has evolved, the need for </a:t>
            </a:r>
            <a:r>
              <a:rPr lang="en-US" b="1" dirty="0"/>
              <a:t>jQuery</a:t>
            </a:r>
            <a:r>
              <a:rPr lang="en-US" dirty="0"/>
              <a:t> has diminished due to the improvements in native JavaScript and the introduction of modern frameworks and libraries.</a:t>
            </a:r>
            <a:endParaRPr lang="en-IN" dirty="0"/>
          </a:p>
        </p:txBody>
      </p:sp>
    </p:spTree>
    <p:extLst>
      <p:ext uri="{BB962C8B-B14F-4D97-AF65-F5344CB8AC3E}">
        <p14:creationId xmlns:p14="http://schemas.microsoft.com/office/powerpoint/2010/main" val="2851968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4FCE-814C-5705-D890-18C51F8D2D40}"/>
              </a:ext>
            </a:extLst>
          </p:cNvPr>
          <p:cNvSpPr>
            <a:spLocks noGrp="1"/>
          </p:cNvSpPr>
          <p:nvPr>
            <p:ph type="title"/>
          </p:nvPr>
        </p:nvSpPr>
        <p:spPr>
          <a:xfrm>
            <a:off x="838200" y="102265"/>
            <a:ext cx="10515600" cy="578772"/>
          </a:xfrm>
        </p:spPr>
        <p:txBody>
          <a:bodyPr>
            <a:normAutofit fontScale="90000"/>
          </a:bodyPr>
          <a:lstStyle/>
          <a:p>
            <a:pPr algn="ctr"/>
            <a:r>
              <a:rPr lang="en-IN" b="1" dirty="0"/>
              <a:t>Exploring the contenders</a:t>
            </a:r>
          </a:p>
        </p:txBody>
      </p:sp>
      <p:sp>
        <p:nvSpPr>
          <p:cNvPr id="3" name="Content Placeholder 2">
            <a:extLst>
              <a:ext uri="{FF2B5EF4-FFF2-40B4-BE49-F238E27FC236}">
                <a16:creationId xmlns:a16="http://schemas.microsoft.com/office/drawing/2014/main" id="{F1826F2E-AC67-A6E6-1127-9194AE4F882C}"/>
              </a:ext>
            </a:extLst>
          </p:cNvPr>
          <p:cNvSpPr>
            <a:spLocks noGrp="1"/>
          </p:cNvSpPr>
          <p:nvPr>
            <p:ph idx="1"/>
          </p:nvPr>
        </p:nvSpPr>
        <p:spPr>
          <a:xfrm>
            <a:off x="353961" y="1091381"/>
            <a:ext cx="11631562" cy="5338915"/>
          </a:xfrm>
        </p:spPr>
        <p:txBody>
          <a:bodyPr>
            <a:normAutofit/>
          </a:bodyPr>
          <a:lstStyle/>
          <a:p>
            <a:pPr marL="0" indent="0" algn="ctr">
              <a:buNone/>
            </a:pPr>
            <a:r>
              <a:rPr lang="en-IN" b="1" dirty="0"/>
              <a:t>Vanilla JavaScript:</a:t>
            </a:r>
          </a:p>
          <a:p>
            <a:r>
              <a:rPr lang="en-US" dirty="0"/>
              <a:t>Vanilla JavaScript refers to using native JavaScript without any additional libraries or frameworks.</a:t>
            </a:r>
          </a:p>
          <a:p>
            <a:r>
              <a:rPr lang="en-US" dirty="0"/>
              <a:t>With the introduction of modern JavaScript features and improved browser compatibility, many tasks that previously required jQuery can now be accomplished using plain JavaScript.</a:t>
            </a:r>
          </a:p>
          <a:p>
            <a:r>
              <a:rPr lang="en-US" dirty="0"/>
              <a:t>Vanilla JavaScript is lightweight, fast, and doesn't require any external dependencies, making it a leaner alternative to jQuery.</a:t>
            </a:r>
          </a:p>
          <a:p>
            <a:r>
              <a:rPr lang="en-US" dirty="0"/>
              <a:t>Developers can leverage modern APIs like </a:t>
            </a:r>
            <a:r>
              <a:rPr lang="en-US" b="1" i="1" dirty="0" err="1"/>
              <a:t>querySelector</a:t>
            </a:r>
            <a:r>
              <a:rPr lang="en-US" dirty="0"/>
              <a:t>, </a:t>
            </a:r>
            <a:r>
              <a:rPr lang="en-US" b="1" i="1" dirty="0" err="1"/>
              <a:t>addEventListener</a:t>
            </a:r>
            <a:r>
              <a:rPr lang="en-US" dirty="0"/>
              <a:t>, and </a:t>
            </a:r>
            <a:r>
              <a:rPr lang="en-US" b="1" i="1" dirty="0"/>
              <a:t>fetch</a:t>
            </a:r>
            <a:r>
              <a:rPr lang="en-US" dirty="0"/>
              <a:t> for DOM manipulation, event handling, and AJAX requests respectively.</a:t>
            </a:r>
            <a:endParaRPr lang="en-IN" dirty="0"/>
          </a:p>
        </p:txBody>
      </p:sp>
    </p:spTree>
    <p:extLst>
      <p:ext uri="{BB962C8B-B14F-4D97-AF65-F5344CB8AC3E}">
        <p14:creationId xmlns:p14="http://schemas.microsoft.com/office/powerpoint/2010/main" val="1064036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FB576-AE6F-503F-C9CC-DBA5B63065C0}"/>
              </a:ext>
            </a:extLst>
          </p:cNvPr>
          <p:cNvSpPr>
            <a:spLocks noGrp="1"/>
          </p:cNvSpPr>
          <p:nvPr>
            <p:ph idx="1"/>
          </p:nvPr>
        </p:nvSpPr>
        <p:spPr>
          <a:xfrm>
            <a:off x="838200" y="1150374"/>
            <a:ext cx="10960510" cy="5026589"/>
          </a:xfrm>
        </p:spPr>
        <p:txBody>
          <a:bodyPr/>
          <a:lstStyle/>
          <a:p>
            <a:pPr marL="0" indent="0" algn="ctr">
              <a:buNone/>
            </a:pPr>
            <a:r>
              <a:rPr lang="en-IN" b="1" dirty="0"/>
              <a:t>Zepto.js:</a:t>
            </a:r>
          </a:p>
          <a:p>
            <a:pPr algn="just"/>
            <a:r>
              <a:rPr lang="en-US" dirty="0"/>
              <a:t>Zepto.js is a lightweight, jQuery-compatible library designed for modern browsers and mobile devices.</a:t>
            </a:r>
          </a:p>
          <a:p>
            <a:pPr algn="just"/>
            <a:r>
              <a:rPr lang="en-US" dirty="0"/>
              <a:t>It provides a similar API to jQuery but focuses solely on DOM manipulation and AJAX requests, making it much smaller in size.</a:t>
            </a:r>
          </a:p>
          <a:p>
            <a:pPr algn="just"/>
            <a:r>
              <a:rPr lang="en-US" dirty="0"/>
              <a:t>Zepto.js is particularly suited for mobile web development due to its small footprint and compatibility with touch events.</a:t>
            </a:r>
          </a:p>
          <a:p>
            <a:pPr algn="just"/>
            <a:r>
              <a:rPr lang="en-US" dirty="0"/>
              <a:t>However, Zepto.js lacks some of the advanced features and extensive plugin ecosystem of jQuery.</a:t>
            </a:r>
            <a:endParaRPr lang="en-IN" dirty="0"/>
          </a:p>
        </p:txBody>
      </p:sp>
    </p:spTree>
    <p:extLst>
      <p:ext uri="{BB962C8B-B14F-4D97-AF65-F5344CB8AC3E}">
        <p14:creationId xmlns:p14="http://schemas.microsoft.com/office/powerpoint/2010/main" val="1580548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31DCF-5EA9-EA41-BADE-3F0FA66E91D5}"/>
              </a:ext>
            </a:extLst>
          </p:cNvPr>
          <p:cNvSpPr>
            <a:spLocks noGrp="1"/>
          </p:cNvSpPr>
          <p:nvPr>
            <p:ph idx="1"/>
          </p:nvPr>
        </p:nvSpPr>
        <p:spPr>
          <a:xfrm>
            <a:off x="838199" y="1248697"/>
            <a:ext cx="10773697" cy="4928266"/>
          </a:xfrm>
        </p:spPr>
        <p:txBody>
          <a:bodyPr/>
          <a:lstStyle/>
          <a:p>
            <a:pPr marL="0" indent="0" algn="ctr">
              <a:buNone/>
            </a:pPr>
            <a:r>
              <a:rPr lang="en-IN" b="1" dirty="0"/>
              <a:t>Cash:</a:t>
            </a:r>
          </a:p>
          <a:p>
            <a:pPr algn="just"/>
            <a:r>
              <a:rPr lang="en-US" dirty="0"/>
              <a:t>Cash is another lightweight jQuery-compatible library inspired by Zepto.js but with a smaller footprint.</a:t>
            </a:r>
          </a:p>
          <a:p>
            <a:pPr algn="just"/>
            <a:r>
              <a:rPr lang="en-US" dirty="0"/>
              <a:t>It aims to provide a subset of jQuery's functionality in a more efficient manner.</a:t>
            </a:r>
          </a:p>
          <a:p>
            <a:pPr algn="just"/>
            <a:r>
              <a:rPr lang="en-US" dirty="0"/>
              <a:t>Cash is compatible with modern browsers and offers a familiar jQuery-like API for DOM manipulation and traversal.</a:t>
            </a:r>
          </a:p>
          <a:p>
            <a:pPr algn="just"/>
            <a:r>
              <a:rPr lang="en-US" dirty="0"/>
              <a:t>It's optimized for size and performance, making it ideal for projects where minimizing library overhead is crucial</a:t>
            </a:r>
            <a:endParaRPr lang="en-IN" dirty="0"/>
          </a:p>
        </p:txBody>
      </p:sp>
    </p:spTree>
    <p:extLst>
      <p:ext uri="{BB962C8B-B14F-4D97-AF65-F5344CB8AC3E}">
        <p14:creationId xmlns:p14="http://schemas.microsoft.com/office/powerpoint/2010/main" val="3606200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186BA-416D-00D6-02BF-5C861A4BBE1F}"/>
              </a:ext>
            </a:extLst>
          </p:cNvPr>
          <p:cNvSpPr>
            <a:spLocks noGrp="1"/>
          </p:cNvSpPr>
          <p:nvPr>
            <p:ph idx="1"/>
          </p:nvPr>
        </p:nvSpPr>
        <p:spPr>
          <a:xfrm>
            <a:off x="838200" y="599768"/>
            <a:ext cx="11107994" cy="5577195"/>
          </a:xfrm>
        </p:spPr>
        <p:txBody>
          <a:bodyPr>
            <a:normAutofit/>
          </a:bodyPr>
          <a:lstStyle/>
          <a:p>
            <a:pPr marL="0" indent="0" algn="ctr">
              <a:buNone/>
            </a:pPr>
            <a:r>
              <a:rPr lang="en-IN" b="1" dirty="0"/>
              <a:t>Umbrella.js:</a:t>
            </a:r>
          </a:p>
          <a:p>
            <a:r>
              <a:rPr lang="en-US" dirty="0"/>
              <a:t>Umbrella.js is a minimalist jQuery-compatible library that focuses on providing essential DOM manipulation and traversal functions.</a:t>
            </a:r>
          </a:p>
          <a:p>
            <a:r>
              <a:rPr lang="en-US" dirty="0"/>
              <a:t>It aims to offer a lightweight alternative to jQuery while maintaining compatibility with its API.</a:t>
            </a:r>
          </a:p>
          <a:p>
            <a:r>
              <a:rPr lang="en-US" dirty="0"/>
              <a:t>Umbrella.js is designed to be modular, allowing developers to include only the parts they need, further reducing its footprint.</a:t>
            </a:r>
          </a:p>
          <a:p>
            <a:r>
              <a:rPr lang="en-US" dirty="0"/>
              <a:t>Despite its small size, Umbrella.js provides a robust set of features for common tasks like selecting elements, handling events, and making AJAX requests.</a:t>
            </a:r>
            <a:endParaRPr lang="en-IN" dirty="0"/>
          </a:p>
        </p:txBody>
      </p:sp>
    </p:spTree>
    <p:extLst>
      <p:ext uri="{BB962C8B-B14F-4D97-AF65-F5344CB8AC3E}">
        <p14:creationId xmlns:p14="http://schemas.microsoft.com/office/powerpoint/2010/main" val="2417373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DF641-759F-AC1E-3E95-AE585707B3D3}"/>
              </a:ext>
            </a:extLst>
          </p:cNvPr>
          <p:cNvSpPr>
            <a:spLocks noGrp="1"/>
          </p:cNvSpPr>
          <p:nvPr>
            <p:ph idx="1"/>
          </p:nvPr>
        </p:nvSpPr>
        <p:spPr>
          <a:xfrm>
            <a:off x="838199" y="875072"/>
            <a:ext cx="11098161" cy="5233066"/>
          </a:xfrm>
        </p:spPr>
        <p:txBody>
          <a:bodyPr>
            <a:normAutofit/>
          </a:bodyPr>
          <a:lstStyle/>
          <a:p>
            <a:pPr marL="0" indent="0" algn="ctr">
              <a:buNone/>
            </a:pPr>
            <a:r>
              <a:rPr lang="en-IN" b="1" dirty="0"/>
              <a:t>Alpine.js:</a:t>
            </a:r>
          </a:p>
          <a:p>
            <a:r>
              <a:rPr lang="en-US" dirty="0"/>
              <a:t>Alpine.js takes a different approach compared to traditional libraries like jQuery.</a:t>
            </a:r>
          </a:p>
          <a:p>
            <a:r>
              <a:rPr lang="en-US" dirty="0"/>
              <a:t>It's a minimal framework for declaratively managing JavaScript behavior directly in HTML using attributes.</a:t>
            </a:r>
          </a:p>
          <a:p>
            <a:r>
              <a:rPr lang="en-US" dirty="0"/>
              <a:t>Alpine.js is well-suited for building interactive components and adding dynamic behavior to static web pages without the need for complex JavaScript code.</a:t>
            </a:r>
          </a:p>
          <a:p>
            <a:r>
              <a:rPr lang="en-US" dirty="0"/>
              <a:t>While not strictly a jQuery alternative, Alpine.js can be used to achieve similar functionality in a more modern and lightweight manner.</a:t>
            </a:r>
            <a:endParaRPr lang="en-IN" dirty="0"/>
          </a:p>
        </p:txBody>
      </p:sp>
    </p:spTree>
    <p:extLst>
      <p:ext uri="{BB962C8B-B14F-4D97-AF65-F5344CB8AC3E}">
        <p14:creationId xmlns:p14="http://schemas.microsoft.com/office/powerpoint/2010/main" val="204294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7E15-E6A2-280E-81E8-44E28E8590C2}"/>
              </a:ext>
            </a:extLst>
          </p:cNvPr>
          <p:cNvSpPr>
            <a:spLocks noGrp="1"/>
          </p:cNvSpPr>
          <p:nvPr>
            <p:ph type="title"/>
          </p:nvPr>
        </p:nvSpPr>
        <p:spPr>
          <a:xfrm>
            <a:off x="749709" y="178312"/>
            <a:ext cx="10515600" cy="1288821"/>
          </a:xfrm>
        </p:spPr>
        <p:txBody>
          <a:bodyPr>
            <a:normAutofit/>
          </a:bodyPr>
          <a:lstStyle/>
          <a:p>
            <a:pPr algn="ctr"/>
            <a:r>
              <a:rPr lang="en-US" sz="4000" b="1" dirty="0">
                <a:solidFill>
                  <a:srgbClr val="FF0000"/>
                </a:solidFill>
                <a:latin typeface="Algerian" panose="04020705040A02060702" pitchFamily="82" charset="0"/>
              </a:rPr>
              <a:t>Rolling your own @font-face cascade</a:t>
            </a:r>
            <a:endParaRPr lang="en-IN" sz="4000" b="1"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D5FECE6D-42A7-E211-1940-63B3A17F2460}"/>
              </a:ext>
            </a:extLst>
          </p:cNvPr>
          <p:cNvSpPr>
            <a:spLocks noGrp="1"/>
          </p:cNvSpPr>
          <p:nvPr>
            <p:ph idx="1"/>
          </p:nvPr>
        </p:nvSpPr>
        <p:spPr>
          <a:xfrm>
            <a:off x="749709" y="1467133"/>
            <a:ext cx="10692582" cy="4510585"/>
          </a:xfrm>
        </p:spPr>
        <p:txBody>
          <a:bodyPr/>
          <a:lstStyle/>
          <a:p>
            <a:pPr marL="0" indent="0" algn="just">
              <a:buNone/>
            </a:pPr>
            <a:r>
              <a:rPr lang="en-US" dirty="0"/>
              <a:t>With your font variants identified and the corresponding font files selected, you can begin embedding them into the client’s website. </a:t>
            </a:r>
          </a:p>
          <a:p>
            <a:pPr marL="0" indent="0" algn="just">
              <a:buNone/>
            </a:pPr>
            <a:r>
              <a:rPr lang="en-US" dirty="0"/>
              <a:t>But before you can write your @font-face declarations, you need to convert the TrueType font files to the other formats that you need. Because you have only the TrueType fonts (TTF) for Open Sans available, you need to convert them to the three other formats you need.</a:t>
            </a:r>
            <a:endParaRPr lang="en-IN" dirty="0"/>
          </a:p>
        </p:txBody>
      </p:sp>
    </p:spTree>
    <p:extLst>
      <p:ext uri="{BB962C8B-B14F-4D97-AF65-F5344CB8AC3E}">
        <p14:creationId xmlns:p14="http://schemas.microsoft.com/office/powerpoint/2010/main" val="54387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29D9C-0467-852F-24F3-ADEBF00191F0}"/>
              </a:ext>
            </a:extLst>
          </p:cNvPr>
          <p:cNvSpPr>
            <a:spLocks noGrp="1"/>
          </p:cNvSpPr>
          <p:nvPr>
            <p:ph type="title"/>
          </p:nvPr>
        </p:nvSpPr>
        <p:spPr>
          <a:xfrm>
            <a:off x="838200" y="0"/>
            <a:ext cx="10515600" cy="681038"/>
          </a:xfrm>
        </p:spPr>
        <p:txBody>
          <a:bodyPr>
            <a:normAutofit fontScale="90000"/>
          </a:bodyPr>
          <a:lstStyle/>
          <a:p>
            <a:pPr algn="ctr"/>
            <a:r>
              <a:rPr lang="en-IN" b="1" dirty="0"/>
              <a:t>Getting by without jQuery</a:t>
            </a:r>
          </a:p>
        </p:txBody>
      </p:sp>
      <p:sp>
        <p:nvSpPr>
          <p:cNvPr id="3" name="Content Placeholder 2">
            <a:extLst>
              <a:ext uri="{FF2B5EF4-FFF2-40B4-BE49-F238E27FC236}">
                <a16:creationId xmlns:a16="http://schemas.microsoft.com/office/drawing/2014/main" id="{8C22345D-A60F-98DC-2E21-4841C40199EA}"/>
              </a:ext>
            </a:extLst>
          </p:cNvPr>
          <p:cNvSpPr>
            <a:spLocks noGrp="1"/>
          </p:cNvSpPr>
          <p:nvPr>
            <p:ph idx="1"/>
          </p:nvPr>
        </p:nvSpPr>
        <p:spPr>
          <a:xfrm>
            <a:off x="245805" y="1160205"/>
            <a:ext cx="11543071" cy="5437239"/>
          </a:xfrm>
        </p:spPr>
        <p:txBody>
          <a:bodyPr/>
          <a:lstStyle/>
          <a:p>
            <a:pPr algn="just"/>
            <a:r>
              <a:rPr lang="en-US" dirty="0"/>
              <a:t>Getting by without jQuery involves understanding modern web development practices and utilizing native JavaScript features and APIs. </a:t>
            </a:r>
          </a:p>
          <a:p>
            <a:pPr algn="just"/>
            <a:r>
              <a:rPr lang="en-US" dirty="0"/>
              <a:t>jQuery was once a dominant library used to simplify JavaScript programming, especially for DOM manipulation and event handling. </a:t>
            </a:r>
          </a:p>
          <a:p>
            <a:pPr algn="just"/>
            <a:r>
              <a:rPr lang="en-US" dirty="0"/>
              <a:t>However, with advancements in web standards and browser support, many of the features provided by jQuery are now available in native JavaScript.</a:t>
            </a:r>
          </a:p>
          <a:p>
            <a:pPr algn="just"/>
            <a:r>
              <a:rPr lang="en-US" dirty="0"/>
              <a:t>jQuery and its alternatives are great, but many methods have been implemented (or are being implemented) into browsers that provide much of the same functionality. </a:t>
            </a:r>
          </a:p>
          <a:p>
            <a:pPr algn="just"/>
            <a:r>
              <a:rPr lang="en-US" dirty="0"/>
              <a:t>Tasks such as element selection and event binding that were once a burden to write for cross-browser compatibility now have a unified syntax, thanks to </a:t>
            </a:r>
            <a:r>
              <a:rPr lang="en-US" b="1" dirty="0" err="1"/>
              <a:t>tstandardization</a:t>
            </a:r>
            <a:r>
              <a:rPr lang="en-US" dirty="0"/>
              <a:t> efforts.</a:t>
            </a:r>
            <a:endParaRPr lang="en-IN" dirty="0"/>
          </a:p>
        </p:txBody>
      </p:sp>
    </p:spTree>
    <p:extLst>
      <p:ext uri="{BB962C8B-B14F-4D97-AF65-F5344CB8AC3E}">
        <p14:creationId xmlns:p14="http://schemas.microsoft.com/office/powerpoint/2010/main" val="4268361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CBD1-F7C9-29C1-4345-2162A681D27A}"/>
              </a:ext>
            </a:extLst>
          </p:cNvPr>
          <p:cNvSpPr>
            <a:spLocks noGrp="1"/>
          </p:cNvSpPr>
          <p:nvPr>
            <p:ph type="title"/>
          </p:nvPr>
        </p:nvSpPr>
        <p:spPr>
          <a:xfrm>
            <a:off x="838200" y="99654"/>
            <a:ext cx="10515600" cy="581383"/>
          </a:xfrm>
        </p:spPr>
        <p:txBody>
          <a:bodyPr>
            <a:normAutofit fontScale="90000"/>
          </a:bodyPr>
          <a:lstStyle/>
          <a:p>
            <a:pPr algn="ctr"/>
            <a:r>
              <a:rPr lang="en-US" dirty="0"/>
              <a:t>Checking for the </a:t>
            </a:r>
            <a:r>
              <a:rPr lang="en-US" b="1" dirty="0"/>
              <a:t>DOM</a:t>
            </a:r>
            <a:r>
              <a:rPr lang="en-US" dirty="0"/>
              <a:t> to be ready</a:t>
            </a:r>
            <a:endParaRPr lang="en-IN" dirty="0"/>
          </a:p>
        </p:txBody>
      </p:sp>
      <p:sp>
        <p:nvSpPr>
          <p:cNvPr id="3" name="Content Placeholder 2">
            <a:extLst>
              <a:ext uri="{FF2B5EF4-FFF2-40B4-BE49-F238E27FC236}">
                <a16:creationId xmlns:a16="http://schemas.microsoft.com/office/drawing/2014/main" id="{14D8E70F-2DF7-8698-61DD-769FFC761997}"/>
              </a:ext>
            </a:extLst>
          </p:cNvPr>
          <p:cNvSpPr>
            <a:spLocks noGrp="1"/>
          </p:cNvSpPr>
          <p:nvPr>
            <p:ph idx="1"/>
          </p:nvPr>
        </p:nvSpPr>
        <p:spPr>
          <a:xfrm>
            <a:off x="147484" y="884902"/>
            <a:ext cx="11956025" cy="5663381"/>
          </a:xfrm>
        </p:spPr>
        <p:txBody>
          <a:bodyPr>
            <a:normAutofit/>
          </a:bodyPr>
          <a:lstStyle/>
          <a:p>
            <a:r>
              <a:rPr lang="en-US" dirty="0"/>
              <a:t>Checking for the Document Object Model (</a:t>
            </a:r>
            <a:r>
              <a:rPr lang="en-US" b="1" dirty="0"/>
              <a:t>DOM</a:t>
            </a:r>
            <a:r>
              <a:rPr lang="en-US" dirty="0"/>
              <a:t>) to be ready is a crucial aspect of web development, especially when JavaScript interacts with the </a:t>
            </a:r>
            <a:r>
              <a:rPr lang="en-US" b="1" dirty="0"/>
              <a:t>DOM</a:t>
            </a:r>
            <a:r>
              <a:rPr lang="en-US" dirty="0"/>
              <a:t> elements. </a:t>
            </a:r>
          </a:p>
          <a:p>
            <a:r>
              <a:rPr lang="en-US" dirty="0"/>
              <a:t>The </a:t>
            </a:r>
            <a:r>
              <a:rPr lang="en-US" b="1" dirty="0"/>
              <a:t>DOM</a:t>
            </a:r>
            <a:r>
              <a:rPr lang="en-US" dirty="0"/>
              <a:t> represents the structure of a document (typically HTML or XML) and provides a structured representation of it, allowing programs to manipulate its content, structure, and style.</a:t>
            </a:r>
          </a:p>
          <a:p>
            <a:r>
              <a:rPr lang="en-US" dirty="0"/>
              <a:t>When a web page loads, the browser constructs the </a:t>
            </a:r>
            <a:r>
              <a:rPr lang="en-US" b="1" dirty="0"/>
              <a:t>DOM</a:t>
            </a:r>
            <a:r>
              <a:rPr lang="en-US" dirty="0"/>
              <a:t> based on the HTML markup received from the server. </a:t>
            </a:r>
          </a:p>
          <a:p>
            <a:r>
              <a:rPr lang="en-US" dirty="0"/>
              <a:t>However, JavaScript often needs to interact with </a:t>
            </a:r>
            <a:r>
              <a:rPr lang="en-US" b="1" dirty="0"/>
              <a:t>DOM</a:t>
            </a:r>
            <a:r>
              <a:rPr lang="en-US" dirty="0"/>
              <a:t> elements, and it's essential to ensure that the </a:t>
            </a:r>
            <a:r>
              <a:rPr lang="en-US" b="1" dirty="0"/>
              <a:t>DOM</a:t>
            </a:r>
            <a:r>
              <a:rPr lang="en-US" dirty="0"/>
              <a:t> is fully loaded and ready for manipulation before executing JavaScript code that relies on </a:t>
            </a:r>
            <a:r>
              <a:rPr lang="en-US" b="1" dirty="0"/>
              <a:t>DOM</a:t>
            </a:r>
            <a:r>
              <a:rPr lang="en-US" dirty="0"/>
              <a:t> elements.</a:t>
            </a:r>
          </a:p>
          <a:p>
            <a:r>
              <a:rPr lang="en-US" dirty="0"/>
              <a:t>There are several methods to check if the </a:t>
            </a:r>
            <a:r>
              <a:rPr lang="en-US" b="1" dirty="0"/>
              <a:t>DOM</a:t>
            </a:r>
            <a:r>
              <a:rPr lang="en-US" dirty="0"/>
              <a:t> is ready in JavaScript. Here are a few common techniques:</a:t>
            </a:r>
            <a:endParaRPr lang="en-IN" dirty="0"/>
          </a:p>
        </p:txBody>
      </p:sp>
    </p:spTree>
    <p:extLst>
      <p:ext uri="{BB962C8B-B14F-4D97-AF65-F5344CB8AC3E}">
        <p14:creationId xmlns:p14="http://schemas.microsoft.com/office/powerpoint/2010/main" val="1960347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1D1102-1234-6BAA-2C25-F47EA824F75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994766" y="186831"/>
            <a:ext cx="9879712" cy="2359724"/>
          </a:xfrm>
        </p:spPr>
      </p:pic>
      <p:pic>
        <p:nvPicPr>
          <p:cNvPr id="7" name="Picture 6">
            <a:extLst>
              <a:ext uri="{FF2B5EF4-FFF2-40B4-BE49-F238E27FC236}">
                <a16:creationId xmlns:a16="http://schemas.microsoft.com/office/drawing/2014/main" id="{F3B6A2AE-9516-EA6E-38AB-646BB77E1E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89935" y="3041438"/>
            <a:ext cx="11021962" cy="2808755"/>
          </a:xfrm>
          <a:prstGeom prst="rect">
            <a:avLst/>
          </a:prstGeom>
        </p:spPr>
      </p:pic>
    </p:spTree>
    <p:extLst>
      <p:ext uri="{BB962C8B-B14F-4D97-AF65-F5344CB8AC3E}">
        <p14:creationId xmlns:p14="http://schemas.microsoft.com/office/powerpoint/2010/main" val="2939701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D5A5B-9D23-6F2B-C0D8-9B43D3D3E1CA}"/>
              </a:ext>
            </a:extLst>
          </p:cNvPr>
          <p:cNvSpPr>
            <a:spLocks noGrp="1"/>
          </p:cNvSpPr>
          <p:nvPr>
            <p:ph idx="1"/>
          </p:nvPr>
        </p:nvSpPr>
        <p:spPr>
          <a:xfrm>
            <a:off x="838200" y="639097"/>
            <a:ext cx="10515600" cy="5537866"/>
          </a:xfrm>
        </p:spPr>
        <p:txBody>
          <a:bodyPr/>
          <a:lstStyle/>
          <a:p>
            <a:r>
              <a:rPr lang="en-US" b="1" dirty="0" err="1"/>
              <a:t>DOMContentLoaded</a:t>
            </a:r>
            <a:r>
              <a:rPr lang="en-US" b="1" dirty="0"/>
              <a:t> Event</a:t>
            </a:r>
            <a:r>
              <a:rPr lang="en-US" dirty="0"/>
              <a:t>: This event fires when the initial HTML document has been completely loaded and parsed, without waiting for stylesheets, images, and subframes to finish loading. You can use it to execute JavaScript once the DOM is ready. Example:</a:t>
            </a:r>
            <a:endParaRPr lang="en-IN" dirty="0"/>
          </a:p>
        </p:txBody>
      </p:sp>
      <p:pic>
        <p:nvPicPr>
          <p:cNvPr id="5" name="Picture 4">
            <a:extLst>
              <a:ext uri="{FF2B5EF4-FFF2-40B4-BE49-F238E27FC236}">
                <a16:creationId xmlns:a16="http://schemas.microsoft.com/office/drawing/2014/main" id="{66256398-8618-A272-60A2-8F38AF5C8B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2844100"/>
            <a:ext cx="10380405" cy="2514481"/>
          </a:xfrm>
          <a:prstGeom prst="rect">
            <a:avLst/>
          </a:prstGeom>
        </p:spPr>
      </p:pic>
    </p:spTree>
    <p:extLst>
      <p:ext uri="{BB962C8B-B14F-4D97-AF65-F5344CB8AC3E}">
        <p14:creationId xmlns:p14="http://schemas.microsoft.com/office/powerpoint/2010/main" val="1569398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88FDC-B7EC-789C-DFDA-C74B5AFB6B37}"/>
              </a:ext>
            </a:extLst>
          </p:cNvPr>
          <p:cNvSpPr>
            <a:spLocks noGrp="1"/>
          </p:cNvSpPr>
          <p:nvPr>
            <p:ph idx="1"/>
          </p:nvPr>
        </p:nvSpPr>
        <p:spPr>
          <a:xfrm>
            <a:off x="648929" y="1081548"/>
            <a:ext cx="10704871" cy="5095415"/>
          </a:xfrm>
        </p:spPr>
        <p:txBody>
          <a:bodyPr/>
          <a:lstStyle/>
          <a:p>
            <a:r>
              <a:rPr lang="en-US" b="1" dirty="0" err="1"/>
              <a:t>window.onload</a:t>
            </a:r>
            <a:r>
              <a:rPr lang="en-US" b="1" dirty="0"/>
              <a:t> Event</a:t>
            </a:r>
            <a:r>
              <a:rPr lang="en-US" dirty="0"/>
              <a:t>: This event fires when all resources (including images and other external files) have been completely loaded. It indicates that the entire page, including its external resources, is ready. Example:</a:t>
            </a:r>
            <a:endParaRPr lang="en-IN" dirty="0"/>
          </a:p>
        </p:txBody>
      </p:sp>
      <p:pic>
        <p:nvPicPr>
          <p:cNvPr id="5" name="Picture 4">
            <a:extLst>
              <a:ext uri="{FF2B5EF4-FFF2-40B4-BE49-F238E27FC236}">
                <a16:creationId xmlns:a16="http://schemas.microsoft.com/office/drawing/2014/main" id="{736A77AB-387F-2058-CEAD-E9D2AE0834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337187" y="3086044"/>
            <a:ext cx="10107561" cy="2567504"/>
          </a:xfrm>
          <a:prstGeom prst="rect">
            <a:avLst/>
          </a:prstGeom>
        </p:spPr>
      </p:pic>
    </p:spTree>
    <p:extLst>
      <p:ext uri="{BB962C8B-B14F-4D97-AF65-F5344CB8AC3E}">
        <p14:creationId xmlns:p14="http://schemas.microsoft.com/office/powerpoint/2010/main" val="4104788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619AD-38A4-83BA-0C52-E363FD2720B8}"/>
              </a:ext>
            </a:extLst>
          </p:cNvPr>
          <p:cNvSpPr>
            <a:spLocks noGrp="1"/>
          </p:cNvSpPr>
          <p:nvPr>
            <p:ph idx="1"/>
          </p:nvPr>
        </p:nvSpPr>
        <p:spPr/>
        <p:txBody>
          <a:bodyPr/>
          <a:lstStyle/>
          <a:p>
            <a:r>
              <a:rPr lang="en-US" b="1" dirty="0"/>
              <a:t>jQuery's $(document).ready(): </a:t>
            </a:r>
            <a:r>
              <a:rPr lang="en-US" dirty="0"/>
              <a:t>If you're using jQuery, you can use its $(document).ready() method to execute code when the DOM is ready. Example:</a:t>
            </a:r>
            <a:endParaRPr lang="en-IN" dirty="0"/>
          </a:p>
        </p:txBody>
      </p:sp>
      <p:pic>
        <p:nvPicPr>
          <p:cNvPr id="6" name="Picture 5">
            <a:extLst>
              <a:ext uri="{FF2B5EF4-FFF2-40B4-BE49-F238E27FC236}">
                <a16:creationId xmlns:a16="http://schemas.microsoft.com/office/drawing/2014/main" id="{4204793E-91FC-B0CE-F44F-43AEFEDFF14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012722" y="3510116"/>
            <a:ext cx="10432025" cy="2666847"/>
          </a:xfrm>
          <a:prstGeom prst="rect">
            <a:avLst/>
          </a:prstGeom>
        </p:spPr>
      </p:pic>
    </p:spTree>
    <p:extLst>
      <p:ext uri="{BB962C8B-B14F-4D97-AF65-F5344CB8AC3E}">
        <p14:creationId xmlns:p14="http://schemas.microsoft.com/office/powerpoint/2010/main" val="144442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7623-23B4-0B74-BFA8-7EC31AD09F32}"/>
              </a:ext>
            </a:extLst>
          </p:cNvPr>
          <p:cNvSpPr>
            <a:spLocks noGrp="1"/>
          </p:cNvSpPr>
          <p:nvPr>
            <p:ph type="title"/>
          </p:nvPr>
        </p:nvSpPr>
        <p:spPr>
          <a:xfrm>
            <a:off x="838200" y="365125"/>
            <a:ext cx="10515600" cy="696759"/>
          </a:xfrm>
        </p:spPr>
        <p:txBody>
          <a:bodyPr/>
          <a:lstStyle/>
          <a:p>
            <a:pPr algn="ctr"/>
            <a:r>
              <a:rPr lang="en-IN" b="1" dirty="0"/>
              <a:t>Animating with </a:t>
            </a:r>
            <a:r>
              <a:rPr lang="en-IN" b="1" dirty="0" err="1"/>
              <a:t>requestAnimationFrame</a:t>
            </a:r>
            <a:endParaRPr lang="en-IN" b="1" dirty="0"/>
          </a:p>
        </p:txBody>
      </p:sp>
      <p:sp>
        <p:nvSpPr>
          <p:cNvPr id="3" name="Content Placeholder 2">
            <a:extLst>
              <a:ext uri="{FF2B5EF4-FFF2-40B4-BE49-F238E27FC236}">
                <a16:creationId xmlns:a16="http://schemas.microsoft.com/office/drawing/2014/main" id="{6314942B-F766-7C12-BDC3-7986478FCCDC}"/>
              </a:ext>
            </a:extLst>
          </p:cNvPr>
          <p:cNvSpPr>
            <a:spLocks noGrp="1"/>
          </p:cNvSpPr>
          <p:nvPr>
            <p:ph idx="1"/>
          </p:nvPr>
        </p:nvSpPr>
        <p:spPr>
          <a:xfrm>
            <a:off x="838200" y="1425677"/>
            <a:ext cx="10515600" cy="4751286"/>
          </a:xfrm>
        </p:spPr>
        <p:txBody>
          <a:bodyPr/>
          <a:lstStyle/>
          <a:p>
            <a:endParaRPr lang="en-IN" dirty="0"/>
          </a:p>
        </p:txBody>
      </p:sp>
    </p:spTree>
    <p:extLst>
      <p:ext uri="{BB962C8B-B14F-4D97-AF65-F5344CB8AC3E}">
        <p14:creationId xmlns:p14="http://schemas.microsoft.com/office/powerpoint/2010/main" val="2235258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211C-E2FE-48B0-E8A9-1647F85152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FC498D-45B4-267F-6C00-FCB8786912E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42741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66D290-459D-2E75-90BC-A9E1DCA8E863}"/>
              </a:ext>
            </a:extLst>
          </p:cNvPr>
          <p:cNvPicPr>
            <a:picLocks noGrp="1" noChangeAspect="1"/>
          </p:cNvPicPr>
          <p:nvPr>
            <p:ph idx="1"/>
          </p:nvPr>
        </p:nvPicPr>
        <p:blipFill>
          <a:blip r:embed="rId2"/>
          <a:stretch>
            <a:fillRect/>
          </a:stretch>
        </p:blipFill>
        <p:spPr>
          <a:xfrm>
            <a:off x="838200" y="846161"/>
            <a:ext cx="10515600" cy="5192973"/>
          </a:xfrm>
          <a:prstGeom prst="rect">
            <a:avLst/>
          </a:prstGeom>
        </p:spPr>
      </p:pic>
    </p:spTree>
    <p:extLst>
      <p:ext uri="{BB962C8B-B14F-4D97-AF65-F5344CB8AC3E}">
        <p14:creationId xmlns:p14="http://schemas.microsoft.com/office/powerpoint/2010/main" val="386323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2B5742-C2D8-E405-C21E-35D8E84C7DDC}"/>
              </a:ext>
            </a:extLst>
          </p:cNvPr>
          <p:cNvSpPr>
            <a:spLocks noGrp="1"/>
          </p:cNvSpPr>
          <p:nvPr>
            <p:ph idx="1"/>
          </p:nvPr>
        </p:nvSpPr>
        <p:spPr>
          <a:xfrm>
            <a:off x="764275" y="573206"/>
            <a:ext cx="10747612" cy="5909481"/>
          </a:xfrm>
        </p:spPr>
        <p:txBody>
          <a:bodyPr>
            <a:normAutofit/>
          </a:bodyPr>
          <a:lstStyle/>
          <a:p>
            <a:pPr marL="0" indent="0" algn="just">
              <a:buNone/>
            </a:pPr>
            <a:r>
              <a:rPr lang="en-US" dirty="0"/>
              <a:t>You can use various tools, available as web services or via download, for conversion.  Conveniently enough, you can acquire some command-line utilities with NPM. </a:t>
            </a:r>
          </a:p>
          <a:p>
            <a:pPr marL="0" indent="0" algn="just">
              <a:buNone/>
            </a:pPr>
            <a:r>
              <a:rPr lang="en-US" b="1" dirty="0"/>
              <a:t>These are as follows: </a:t>
            </a:r>
          </a:p>
          <a:p>
            <a:pPr algn="just"/>
            <a:r>
              <a:rPr lang="en-US" dirty="0"/>
              <a:t>ttf2eot—Converts TTF to Embedded OpenType (EOT) </a:t>
            </a:r>
          </a:p>
          <a:p>
            <a:pPr algn="just"/>
            <a:r>
              <a:rPr lang="en-US" dirty="0"/>
              <a:t>ttf2woff—Converts TTF to WOFF </a:t>
            </a:r>
          </a:p>
          <a:p>
            <a:pPr algn="just"/>
            <a:r>
              <a:rPr lang="en-US" dirty="0"/>
              <a:t>ttf2woff2—Converts TTF to WOFF2</a:t>
            </a:r>
          </a:p>
          <a:p>
            <a:pPr marL="0" indent="0" algn="just">
              <a:buNone/>
            </a:pPr>
            <a:endParaRPr lang="en-US" dirty="0"/>
          </a:p>
          <a:p>
            <a:pPr marL="0" indent="0" algn="just">
              <a:buNone/>
            </a:pPr>
            <a:r>
              <a:rPr lang="en-US" dirty="0"/>
              <a:t>To install these utilities globally so that you can use them anywhere on your system, you run this command:</a:t>
            </a:r>
          </a:p>
          <a:p>
            <a:pPr algn="just"/>
            <a:r>
              <a:rPr lang="en-IN" dirty="0" err="1"/>
              <a:t>npm</a:t>
            </a:r>
            <a:r>
              <a:rPr lang="en-IN" dirty="0"/>
              <a:t> install -g ttf2eot ttf2woff ttf2woff2</a:t>
            </a:r>
          </a:p>
        </p:txBody>
      </p:sp>
    </p:spTree>
    <p:extLst>
      <p:ext uri="{BB962C8B-B14F-4D97-AF65-F5344CB8AC3E}">
        <p14:creationId xmlns:p14="http://schemas.microsoft.com/office/powerpoint/2010/main" val="412832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6D5858-7C32-1612-492F-CF66B0010C71}"/>
              </a:ext>
            </a:extLst>
          </p:cNvPr>
          <p:cNvPicPr>
            <a:picLocks noGrp="1" noChangeAspect="1"/>
          </p:cNvPicPr>
          <p:nvPr>
            <p:ph idx="1"/>
          </p:nvPr>
        </p:nvPicPr>
        <p:blipFill>
          <a:blip r:embed="rId2"/>
          <a:stretch>
            <a:fillRect/>
          </a:stretch>
        </p:blipFill>
        <p:spPr>
          <a:xfrm>
            <a:off x="1395167" y="904974"/>
            <a:ext cx="8633094" cy="5028158"/>
          </a:xfrm>
        </p:spPr>
      </p:pic>
    </p:spTree>
    <p:extLst>
      <p:ext uri="{BB962C8B-B14F-4D97-AF65-F5344CB8AC3E}">
        <p14:creationId xmlns:p14="http://schemas.microsoft.com/office/powerpoint/2010/main" val="288104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2866</TotalTime>
  <Words>5264</Words>
  <Application>Microsoft Office PowerPoint</Application>
  <PresentationFormat>Widescreen</PresentationFormat>
  <Paragraphs>249</Paragraphs>
  <Slides>67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67</vt:i4>
      </vt:variant>
    </vt:vector>
  </HeadingPairs>
  <TitlesOfParts>
    <vt:vector size="73" baseType="lpstr">
      <vt:lpstr>Algerian</vt:lpstr>
      <vt:lpstr>Arial</vt:lpstr>
      <vt:lpstr>Calibri</vt:lpstr>
      <vt:lpstr>Calibri Light</vt:lpstr>
      <vt:lpstr>Courier New</vt:lpstr>
      <vt:lpstr>Office Theme</vt:lpstr>
      <vt:lpstr>Faster fonts</vt:lpstr>
      <vt:lpstr>This chapter covers</vt:lpstr>
      <vt:lpstr>Using fonts wisely</vt:lpstr>
      <vt:lpstr>Selecting fonts and font variants</vt:lpstr>
      <vt:lpstr>PowerPoint Presentation</vt:lpstr>
      <vt:lpstr>Rolling your own @font-face cascade</vt:lpstr>
      <vt:lpstr>PowerPoint Presentation</vt:lpstr>
      <vt:lpstr>PowerPoint Presentation</vt:lpstr>
      <vt:lpstr>PowerPoint Presentation</vt:lpstr>
      <vt:lpstr>BUILDING THE @FONT-FACE CASCADE</vt:lpstr>
      <vt:lpstr>PowerPoint Presentation</vt:lpstr>
      <vt:lpstr>PowerPoint Presentation</vt:lpstr>
      <vt:lpstr>PowerPoint Presentation</vt:lpstr>
      <vt:lpstr>PowerPoint Presentation</vt:lpstr>
      <vt:lpstr>PowerPoint Presentation</vt:lpstr>
      <vt:lpstr>PowerPoint Presentation</vt:lpstr>
      <vt:lpstr>Compressing EOT and TTF font formats</vt:lpstr>
      <vt:lpstr>PowerPoint Presentation</vt:lpstr>
      <vt:lpstr>PowerPoint Presentation</vt:lpstr>
      <vt:lpstr>PowerPoint Presentation</vt:lpstr>
      <vt:lpstr>PowerPoint Presentation</vt:lpstr>
      <vt:lpstr>PowerPoint Presentation</vt:lpstr>
      <vt:lpstr>How To Enable GZIP Compression</vt:lpstr>
      <vt:lpstr>Compression</vt:lpstr>
      <vt:lpstr>PowerPoint Presentation</vt:lpstr>
      <vt:lpstr>Subsetting fonts</vt:lpstr>
      <vt:lpstr>PowerPoint Presentation</vt:lpstr>
      <vt:lpstr> Why Subsetting is Important </vt:lpstr>
      <vt:lpstr>Techniques for Subsetting Fonts</vt:lpstr>
      <vt:lpstr>PowerPoint Presentation</vt:lpstr>
      <vt:lpstr>Glyphhanger — a tool to subset and optimize fonts</vt:lpstr>
      <vt:lpstr>PowerPoint Presentation</vt:lpstr>
      <vt:lpstr>PowerPoint Presentation</vt:lpstr>
      <vt:lpstr>PowerPoint Presentation</vt:lpstr>
      <vt:lpstr>Manually subsetting fonts</vt:lpstr>
      <vt:lpstr>PowerPoint Presentation</vt:lpstr>
      <vt:lpstr>Best Practices</vt:lpstr>
      <vt:lpstr>Optimizing the loading of fonts</vt:lpstr>
      <vt:lpstr>Understanding font-loading problems</vt:lpstr>
      <vt:lpstr>PowerPoint Presentation</vt:lpstr>
      <vt:lpstr>PowerPoint Presentation</vt:lpstr>
      <vt:lpstr>Strategies for Font-Loading Optimization:</vt:lpstr>
      <vt:lpstr>PowerPoint Presentation</vt:lpstr>
      <vt:lpstr>PowerPoint Presentation</vt:lpstr>
      <vt:lpstr>PowerPoint Presentation</vt:lpstr>
      <vt:lpstr>PowerPoint Presentation</vt:lpstr>
      <vt:lpstr>PowerPoint Presentation</vt:lpstr>
      <vt:lpstr>Keeping JavaScript lean and fast</vt:lpstr>
      <vt:lpstr>PowerPoint Presentation</vt:lpstr>
      <vt:lpstr>PowerPoint Presentation</vt:lpstr>
      <vt:lpstr>Working with asynchronous script loading</vt:lpstr>
      <vt:lpstr>PowerPoint Presentation</vt:lpstr>
      <vt:lpstr>PowerPoint Presentation</vt:lpstr>
      <vt:lpstr>Using leaner jQuery-compatible alternatives</vt:lpstr>
      <vt:lpstr>Exploring the contenders</vt:lpstr>
      <vt:lpstr>PowerPoint Presentation</vt:lpstr>
      <vt:lpstr>PowerPoint Presentation</vt:lpstr>
      <vt:lpstr>PowerPoint Presentation</vt:lpstr>
      <vt:lpstr>PowerPoint Presentation</vt:lpstr>
      <vt:lpstr>Getting by without jQuery</vt:lpstr>
      <vt:lpstr>Checking for the DOM to be ready</vt:lpstr>
      <vt:lpstr>PowerPoint Presentation</vt:lpstr>
      <vt:lpstr>PowerPoint Presentation</vt:lpstr>
      <vt:lpstr>PowerPoint Presentation</vt:lpstr>
      <vt:lpstr>PowerPoint Presentation</vt:lpstr>
      <vt:lpstr>Animating with requestAnimationFrame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Faster fonts</dc:title>
  <dc:creator>Mirza Shuja</dc:creator>
  <cp:lastModifiedBy>pooja chopra</cp:lastModifiedBy>
  <cp:revision>80</cp:revision>
  <dcterms:created xsi:type="dcterms:W3CDTF">2024-02-24T13:57:20Z</dcterms:created>
  <dcterms:modified xsi:type="dcterms:W3CDTF">2024-03-19T17:20:18Z</dcterms:modified>
</cp:coreProperties>
</file>